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1"/>
  </p:sldMasterIdLst>
  <p:notesMasterIdLst>
    <p:notesMasterId r:id="rId79"/>
  </p:notesMasterIdLst>
  <p:sldIdLst>
    <p:sldId id="290" r:id="rId2"/>
    <p:sldId id="291" r:id="rId3"/>
    <p:sldId id="292" r:id="rId4"/>
    <p:sldId id="293" r:id="rId5"/>
    <p:sldId id="294" r:id="rId6"/>
    <p:sldId id="313" r:id="rId7"/>
    <p:sldId id="314" r:id="rId8"/>
    <p:sldId id="295" r:id="rId9"/>
    <p:sldId id="296" r:id="rId10"/>
    <p:sldId id="297" r:id="rId11"/>
    <p:sldId id="298" r:id="rId12"/>
    <p:sldId id="299" r:id="rId13"/>
    <p:sldId id="258" r:id="rId14"/>
    <p:sldId id="300" r:id="rId15"/>
    <p:sldId id="303" r:id="rId16"/>
    <p:sldId id="304" r:id="rId17"/>
    <p:sldId id="305" r:id="rId18"/>
    <p:sldId id="306" r:id="rId19"/>
    <p:sldId id="307" r:id="rId20"/>
    <p:sldId id="308" r:id="rId21"/>
    <p:sldId id="309" r:id="rId22"/>
    <p:sldId id="310" r:id="rId23"/>
    <p:sldId id="315" r:id="rId24"/>
    <p:sldId id="316" r:id="rId25"/>
    <p:sldId id="317" r:id="rId26"/>
    <p:sldId id="318" r:id="rId27"/>
    <p:sldId id="278" r:id="rId28"/>
    <p:sldId id="279" r:id="rId29"/>
    <p:sldId id="280" r:id="rId30"/>
    <p:sldId id="319" r:id="rId31"/>
    <p:sldId id="320" r:id="rId32"/>
    <p:sldId id="321" r:id="rId33"/>
    <p:sldId id="322" r:id="rId34"/>
    <p:sldId id="323" r:id="rId35"/>
    <p:sldId id="324" r:id="rId36"/>
    <p:sldId id="325" r:id="rId37"/>
    <p:sldId id="326" r:id="rId38"/>
    <p:sldId id="327" r:id="rId39"/>
    <p:sldId id="334" r:id="rId40"/>
    <p:sldId id="333" r:id="rId41"/>
    <p:sldId id="335" r:id="rId42"/>
    <p:sldId id="336" r:id="rId43"/>
    <p:sldId id="337" r:id="rId44"/>
    <p:sldId id="338" r:id="rId45"/>
    <p:sldId id="339" r:id="rId46"/>
    <p:sldId id="347" r:id="rId47"/>
    <p:sldId id="341" r:id="rId48"/>
    <p:sldId id="343" r:id="rId49"/>
    <p:sldId id="342" r:id="rId50"/>
    <p:sldId id="346" r:id="rId51"/>
    <p:sldId id="328" r:id="rId52"/>
    <p:sldId id="329" r:id="rId53"/>
    <p:sldId id="330" r:id="rId54"/>
    <p:sldId id="331" r:id="rId55"/>
    <p:sldId id="273" r:id="rId56"/>
    <p:sldId id="332" r:id="rId57"/>
    <p:sldId id="265" r:id="rId58"/>
    <p:sldId id="277" r:id="rId59"/>
    <p:sldId id="257" r:id="rId60"/>
    <p:sldId id="264" r:id="rId61"/>
    <p:sldId id="260" r:id="rId62"/>
    <p:sldId id="267" r:id="rId63"/>
    <p:sldId id="263" r:id="rId64"/>
    <p:sldId id="270" r:id="rId65"/>
    <p:sldId id="268" r:id="rId66"/>
    <p:sldId id="274" r:id="rId67"/>
    <p:sldId id="349" r:id="rId68"/>
    <p:sldId id="348" r:id="rId69"/>
    <p:sldId id="344" r:id="rId70"/>
    <p:sldId id="345" r:id="rId71"/>
    <p:sldId id="281" r:id="rId72"/>
    <p:sldId id="282" r:id="rId73"/>
    <p:sldId id="283" r:id="rId74"/>
    <p:sldId id="284" r:id="rId75"/>
    <p:sldId id="285" r:id="rId76"/>
    <p:sldId id="286" r:id="rId77"/>
    <p:sldId id="287" r:id="rId7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425"/>
    <p:restoredTop sz="94206"/>
  </p:normalViewPr>
  <p:slideViewPr>
    <p:cSldViewPr snapToGrid="0" snapToObjects="1">
      <p:cViewPr>
        <p:scale>
          <a:sx n="94" d="100"/>
          <a:sy n="94" d="100"/>
        </p:scale>
        <p:origin x="144" y="-408"/>
      </p:cViewPr>
      <p:guideLst/>
    </p:cSldViewPr>
  </p:slideViewPr>
  <p:notesTextViewPr>
    <p:cViewPr>
      <p:scale>
        <a:sx n="1" d="1"/>
        <a:sy n="1" d="1"/>
      </p:scale>
      <p:origin x="0" y="0"/>
    </p:cViewPr>
  </p:notesTextViewPr>
  <p:sorterViewPr>
    <p:cViewPr>
      <p:scale>
        <a:sx n="87" d="100"/>
        <a:sy n="87"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presProps" Target="presProps.xml"/><Relationship Id="rId81" Type="http://schemas.openxmlformats.org/officeDocument/2006/relationships/viewProps" Target="viewProps.xml"/><Relationship Id="rId82" Type="http://schemas.openxmlformats.org/officeDocument/2006/relationships/theme" Target="theme/theme1.xml"/><Relationship Id="rId83"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notesMaster" Target="notesMasters/notes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0996C3D1-6D6D-9145-B06C-4E78516FCFCB}" srcId="{BADD5172-F871-CA4C-AFC6-0CE4FD9761EB}" destId="{3B7075F6-FB99-CE41-A640-D14FA74DF5B3}" srcOrd="2" destOrd="0" parTransId="{DB832FF5-B09F-C24B-A354-FB907E4A2727}" sibTransId="{2B1C4E03-85FF-224B-8727-C20072291309}"/>
    <dgm:cxn modelId="{AE1C02A9-F1F7-0E40-A298-3C66A551922B}" type="presOf" srcId="{307165E4-8FC7-954A-AA66-9DF74383956A}" destId="{A61EAA39-0608-A542-AA85-F912ABCBEB3A}" srcOrd="0" destOrd="0" presId="urn:microsoft.com/office/officeart/2005/8/layout/process4"/>
    <dgm:cxn modelId="{BE8F1EC3-D0AF-FB4B-974F-82D033E92DC8}" type="presOf" srcId="{307165E4-8FC7-954A-AA66-9DF74383956A}" destId="{E23630B8-2093-3D41-BE66-CD78F00D0158}" srcOrd="1" destOrd="0" presId="urn:microsoft.com/office/officeart/2005/8/layout/process4"/>
    <dgm:cxn modelId="{82EE7FAF-1417-2E48-A773-825D114CD0C0}" type="presOf" srcId="{BC4D024E-0AD2-DF4A-95E8-A05E1E468029}" destId="{D4E6E977-C7A0-9549-873E-E9A742C6ECE5}" srcOrd="0" destOrd="0" presId="urn:microsoft.com/office/officeart/2005/8/layout/process4"/>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FCBB368B-F135-6443-A40B-58932342B9E8}" type="presOf" srcId="{BADD5172-F871-CA4C-AFC6-0CE4FD9761EB}" destId="{DF44FE76-48EA-5343-8CBE-CBD3631ACA6B}" srcOrd="0" destOrd="0" presId="urn:microsoft.com/office/officeart/2005/8/layout/process4"/>
    <dgm:cxn modelId="{55ECD430-13DC-D64B-855C-866CC57D4101}" type="presOf" srcId="{38B42F2E-62DB-CE46-8362-415A725ABB7C}" destId="{24B7B846-B538-4E42-B463-019FD45C202F}" srcOrd="0" destOrd="0" presId="urn:microsoft.com/office/officeart/2005/8/layout/process4"/>
    <dgm:cxn modelId="{234418A0-1838-AA4E-A341-E5595BAFE984}" type="presOf" srcId="{57B0E50C-D85D-0943-A36E-842E8176F229}" destId="{B88937AB-B580-F34F-AE1B-4C6D12758D91}" srcOrd="0" destOrd="0" presId="urn:microsoft.com/office/officeart/2005/8/layout/process4"/>
    <dgm:cxn modelId="{AC6600D5-9176-7C42-B011-FCE76DF55632}" type="presOf" srcId="{3B7075F6-FB99-CE41-A640-D14FA74DF5B3}" destId="{85AB39FB-59DF-0245-A4C6-1BA9AFEF9D15}" srcOrd="1" destOrd="0" presId="urn:microsoft.com/office/officeart/2005/8/layout/process4"/>
    <dgm:cxn modelId="{99C6411A-E684-4344-89C7-FDE222637909}" type="presOf" srcId="{3B7075F6-FB99-CE41-A640-D14FA74DF5B3}" destId="{C3C43F3F-3832-E849-978C-2E7497608C96}"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32621DBA-C0A2-904A-AEDF-5546AC40BB1C}" type="presOf" srcId="{38B42F2E-62DB-CE46-8362-415A725ABB7C}" destId="{F1004451-EFDB-684A-95EE-806F502F65A8}" srcOrd="1"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24854A73-C3ED-C14C-83D8-3BF2BDF5BC88}" type="presOf" srcId="{E8598197-8E65-2843-B12F-05DC5507BA7F}" destId="{96AB6710-2EEC-8241-97F4-99042AEB2473}" srcOrd="0" destOrd="0" presId="urn:microsoft.com/office/officeart/2005/8/layout/process4"/>
    <dgm:cxn modelId="{607C5D35-7DFC-464F-A8D0-04508950CE59}" type="presParOf" srcId="{DF44FE76-48EA-5343-8CBE-CBD3631ACA6B}" destId="{9A98D6D7-DD4A-B64A-AA1E-0119392E7F14}" srcOrd="0" destOrd="0" presId="urn:microsoft.com/office/officeart/2005/8/layout/process4"/>
    <dgm:cxn modelId="{88FDF0DD-3826-B240-9C5D-E70B80B01353}" type="presParOf" srcId="{9A98D6D7-DD4A-B64A-AA1E-0119392E7F14}" destId="{C3C43F3F-3832-E849-978C-2E7497608C96}" srcOrd="0" destOrd="0" presId="urn:microsoft.com/office/officeart/2005/8/layout/process4"/>
    <dgm:cxn modelId="{793D6E8D-D20D-724D-8C05-DD752C900DA3}" type="presParOf" srcId="{9A98D6D7-DD4A-B64A-AA1E-0119392E7F14}" destId="{85AB39FB-59DF-0245-A4C6-1BA9AFEF9D15}" srcOrd="1" destOrd="0" presId="urn:microsoft.com/office/officeart/2005/8/layout/process4"/>
    <dgm:cxn modelId="{824587F2-8C14-D54D-B3D4-96F9DFD2BC3C}" type="presParOf" srcId="{9A98D6D7-DD4A-B64A-AA1E-0119392E7F14}" destId="{80E966AA-87D8-4446-AB15-E8C02AA25B91}" srcOrd="2" destOrd="0" presId="urn:microsoft.com/office/officeart/2005/8/layout/process4"/>
    <dgm:cxn modelId="{7AC6FB79-EC4D-C142-A14B-3400885542F8}" type="presParOf" srcId="{80E966AA-87D8-4446-AB15-E8C02AA25B91}" destId="{B88937AB-B580-F34F-AE1B-4C6D12758D91}" srcOrd="0" destOrd="0" presId="urn:microsoft.com/office/officeart/2005/8/layout/process4"/>
    <dgm:cxn modelId="{93F4B547-9F07-C046-9751-32B056E00626}" type="presParOf" srcId="{DF44FE76-48EA-5343-8CBE-CBD3631ACA6B}" destId="{0CC56CF3-1D15-FE47-B329-3BC580F01F4A}" srcOrd="1" destOrd="0" presId="urn:microsoft.com/office/officeart/2005/8/layout/process4"/>
    <dgm:cxn modelId="{86BCF69A-E7AB-A349-8193-B2A715AA64E6}" type="presParOf" srcId="{DF44FE76-48EA-5343-8CBE-CBD3631ACA6B}" destId="{6B80EB6C-A5E0-9C46-9761-2792BFE436D4}" srcOrd="2" destOrd="0" presId="urn:microsoft.com/office/officeart/2005/8/layout/process4"/>
    <dgm:cxn modelId="{DFEDDB40-0160-7740-B6CB-6977B14DED9A}" type="presParOf" srcId="{6B80EB6C-A5E0-9C46-9761-2792BFE436D4}" destId="{24B7B846-B538-4E42-B463-019FD45C202F}" srcOrd="0" destOrd="0" presId="urn:microsoft.com/office/officeart/2005/8/layout/process4"/>
    <dgm:cxn modelId="{F3A9FEC7-CAE5-F342-A624-F4C2D9A21CBA}" type="presParOf" srcId="{6B80EB6C-A5E0-9C46-9761-2792BFE436D4}" destId="{F1004451-EFDB-684A-95EE-806F502F65A8}" srcOrd="1" destOrd="0" presId="urn:microsoft.com/office/officeart/2005/8/layout/process4"/>
    <dgm:cxn modelId="{554F88A7-EA6F-3341-AB7B-6771B60BF21E}" type="presParOf" srcId="{6B80EB6C-A5E0-9C46-9761-2792BFE436D4}" destId="{9B845DC4-0FAD-7645-89AB-D48C559DB4CC}" srcOrd="2" destOrd="0" presId="urn:microsoft.com/office/officeart/2005/8/layout/process4"/>
    <dgm:cxn modelId="{8330F8F6-8CF2-3E45-A9E4-3F23B032EDDC}" type="presParOf" srcId="{9B845DC4-0FAD-7645-89AB-D48C559DB4CC}" destId="{96AB6710-2EEC-8241-97F4-99042AEB2473}" srcOrd="0" destOrd="0" presId="urn:microsoft.com/office/officeart/2005/8/layout/process4"/>
    <dgm:cxn modelId="{87DBCF02-81BB-A248-B1DA-2DCEA270AADE}" type="presParOf" srcId="{DF44FE76-48EA-5343-8CBE-CBD3631ACA6B}" destId="{F32D84F1-782D-0140-BD6E-8A7A1608303A}" srcOrd="3" destOrd="0" presId="urn:microsoft.com/office/officeart/2005/8/layout/process4"/>
    <dgm:cxn modelId="{199780E6-57C6-BE41-81E3-26317BDCA0C7}" type="presParOf" srcId="{DF44FE76-48EA-5343-8CBE-CBD3631ACA6B}" destId="{6952F375-7750-EB4C-B354-4D484C729154}" srcOrd="4" destOrd="0" presId="urn:microsoft.com/office/officeart/2005/8/layout/process4"/>
    <dgm:cxn modelId="{31771040-5C97-444C-830A-FD4A5B84C3A3}" type="presParOf" srcId="{6952F375-7750-EB4C-B354-4D484C729154}" destId="{A61EAA39-0608-A542-AA85-F912ABCBEB3A}" srcOrd="0" destOrd="0" presId="urn:microsoft.com/office/officeart/2005/8/layout/process4"/>
    <dgm:cxn modelId="{3AFB741B-D3F9-DA45-B8AA-2A0372F55D76}" type="presParOf" srcId="{6952F375-7750-EB4C-B354-4D484C729154}" destId="{E23630B8-2093-3D41-BE66-CD78F00D0158}" srcOrd="1" destOrd="0" presId="urn:microsoft.com/office/officeart/2005/8/layout/process4"/>
    <dgm:cxn modelId="{CC2E620E-7451-7F4A-94FA-AFBA90896D68}" type="presParOf" srcId="{6952F375-7750-EB4C-B354-4D484C729154}" destId="{A94ABFEF-26FF-B741-BF7D-73849BD9AB17}" srcOrd="2" destOrd="0" presId="urn:microsoft.com/office/officeart/2005/8/layout/process4"/>
    <dgm:cxn modelId="{7A641FE4-75A1-8C42-83BA-1BA5763B8B7A}"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F195D353-4D84-D14C-9E4B-AE4172D92B49}" type="presOf" srcId="{C85933CD-E604-D64F-8627-A0B9CE3C3497}" destId="{8003497E-EE36-774C-935C-D3CA34D3025F}"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524B23B2-7563-7142-B8E3-708F2DE0123A}" type="presOf" srcId="{62728B36-285D-1041-8245-6EF312590895}" destId="{BAB21BB3-A0F9-B840-9715-1FC76155B0B8}"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6A9370EA-D498-524B-A5A0-DDF1284A3CE1}" type="presOf" srcId="{83844E56-9B84-1F4C-96F3-9E6AED045B69}" destId="{FC40E305-E0DF-C244-8548-A4A2C9105ABA}" srcOrd="0" destOrd="0" presId="urn:microsoft.com/office/officeart/2009/layout/CircleArrowProcess"/>
    <dgm:cxn modelId="{873C609D-4ADD-634F-BC02-950C3F5B6442}" type="presOf" srcId="{2D113853-31D9-F64D-BA31-772C5BED6AAC}" destId="{514E6B65-CDE9-034E-9F21-0E51BCCCAB80}" srcOrd="0" destOrd="0" presId="urn:microsoft.com/office/officeart/2009/layout/CircleArrowProcess"/>
    <dgm:cxn modelId="{0CA22931-6B0D-A840-BD02-27364C0EE99E}" type="presParOf" srcId="{FC40E305-E0DF-C244-8548-A4A2C9105ABA}" destId="{25429000-11BF-5949-B877-FA064F85D68A}" srcOrd="0" destOrd="0" presId="urn:microsoft.com/office/officeart/2009/layout/CircleArrowProcess"/>
    <dgm:cxn modelId="{C44433A0-2E78-1946-9E35-B5E0882A5F59}" type="presParOf" srcId="{25429000-11BF-5949-B877-FA064F85D68A}" destId="{F003F09D-0DD9-464D-B63C-6ADC8A4410B3}" srcOrd="0" destOrd="0" presId="urn:microsoft.com/office/officeart/2009/layout/CircleArrowProcess"/>
    <dgm:cxn modelId="{89155FE9-A7C8-B94B-962A-DEF0F276A97B}" type="presParOf" srcId="{FC40E305-E0DF-C244-8548-A4A2C9105ABA}" destId="{BAB21BB3-A0F9-B840-9715-1FC76155B0B8}" srcOrd="1" destOrd="0" presId="urn:microsoft.com/office/officeart/2009/layout/CircleArrowProcess"/>
    <dgm:cxn modelId="{345DE745-3F13-964A-BFB7-2D161F511A38}" type="presParOf" srcId="{FC40E305-E0DF-C244-8548-A4A2C9105ABA}" destId="{52557BCD-7463-5444-8B0E-9D76B4130D1E}" srcOrd="2" destOrd="0" presId="urn:microsoft.com/office/officeart/2009/layout/CircleArrowProcess"/>
    <dgm:cxn modelId="{E8221C79-4193-AA49-BF5B-47B4CE8913BD}" type="presParOf" srcId="{52557BCD-7463-5444-8B0E-9D76B4130D1E}" destId="{1E86620D-846F-6741-A45E-18D834F1DF08}" srcOrd="0" destOrd="0" presId="urn:microsoft.com/office/officeart/2009/layout/CircleArrowProcess"/>
    <dgm:cxn modelId="{08F43EA8-6E9D-0B49-8406-2A4E5BBA64BF}" type="presParOf" srcId="{FC40E305-E0DF-C244-8548-A4A2C9105ABA}" destId="{8003497E-EE36-774C-935C-D3CA34D3025F}" srcOrd="3" destOrd="0" presId="urn:microsoft.com/office/officeart/2009/layout/CircleArrowProcess"/>
    <dgm:cxn modelId="{5FF6E4CA-7FF8-F649-8425-F813AAADDE7F}" type="presParOf" srcId="{FC40E305-E0DF-C244-8548-A4A2C9105ABA}" destId="{40A59447-4FE0-A645-B08E-131F78D3659D}" srcOrd="4" destOrd="0" presId="urn:microsoft.com/office/officeart/2009/layout/CircleArrowProcess"/>
    <dgm:cxn modelId="{7E5A2F35-9380-E343-91CA-050975B823E8}" type="presParOf" srcId="{40A59447-4FE0-A645-B08E-131F78D3659D}" destId="{657DC6E9-F4D5-DC4A-A75B-7281836DEFFA}" srcOrd="0" destOrd="0" presId="urn:microsoft.com/office/officeart/2009/layout/CircleArrowProcess"/>
    <dgm:cxn modelId="{056669C8-D3FB-3E4B-869A-D338021097C6}"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294918" y="0"/>
          <a:ext cx="2106954" cy="2107275"/>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184875" y="1005995"/>
          <a:ext cx="2181189" cy="550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Read and/or</a:t>
          </a:r>
          <a:r>
            <a:rPr lang="en-US" sz="1900" kern="1200" baseline="0" dirty="0" smtClean="0"/>
            <a:t> listen 	</a:t>
          </a:r>
          <a:endParaRPr lang="en-US" sz="1900" kern="1200" dirty="0"/>
        </a:p>
      </dsp:txBody>
      <dsp:txXfrm>
        <a:off x="2184875" y="1005995"/>
        <a:ext cx="2181189" cy="550434"/>
      </dsp:txXfrm>
    </dsp:sp>
    <dsp:sp modelId="{1E86620D-846F-6741-A45E-18D834F1DF08}">
      <dsp:nvSpPr>
        <dsp:cNvPr id="0" name=""/>
        <dsp:cNvSpPr/>
      </dsp:nvSpPr>
      <dsp:spPr>
        <a:xfrm>
          <a:off x="1709719" y="1210785"/>
          <a:ext cx="2106954" cy="2107275"/>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130610" y="1951690"/>
          <a:ext cx="1915313" cy="658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Talk</a:t>
          </a:r>
          <a:r>
            <a:rPr lang="en-US" sz="1900" kern="1200" baseline="0" dirty="0" smtClean="0"/>
            <a:t> about it	</a:t>
          </a:r>
          <a:endParaRPr lang="en-US" sz="1900" kern="1200" dirty="0"/>
        </a:p>
      </dsp:txBody>
      <dsp:txXfrm>
        <a:off x="2130610" y="1951690"/>
        <a:ext cx="1915313" cy="658735"/>
      </dsp:txXfrm>
    </dsp:sp>
    <dsp:sp modelId="{657DC6E9-F4D5-DC4A-A75B-7281836DEFFA}">
      <dsp:nvSpPr>
        <dsp:cNvPr id="0" name=""/>
        <dsp:cNvSpPr/>
      </dsp:nvSpPr>
      <dsp:spPr>
        <a:xfrm>
          <a:off x="2444878" y="2566463"/>
          <a:ext cx="1810200" cy="1810925"/>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2763394" y="3198120"/>
          <a:ext cx="1170794" cy="5852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Write about it</a:t>
          </a:r>
          <a:endParaRPr lang="en-US" sz="1900" kern="1200" dirty="0"/>
        </a:p>
      </dsp:txBody>
      <dsp:txXfrm>
        <a:off x="2763394" y="3198120"/>
        <a:ext cx="1170794" cy="585256"/>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A93F74-51DF-D24B-9B88-9C245AA78A0A}" type="datetimeFigureOut">
              <a:t>6/7/16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13C323-926C-6942-AD00-087192E1DB6F}" type="slidenum">
              <a:t>‹#›</a:t>
            </a:fld>
            <a:endParaRPr lang="en-US"/>
          </a:p>
        </p:txBody>
      </p:sp>
    </p:spTree>
    <p:extLst>
      <p:ext uri="{BB962C8B-B14F-4D97-AF65-F5344CB8AC3E}">
        <p14:creationId xmlns:p14="http://schemas.microsoft.com/office/powerpoint/2010/main" val="852668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1</a:t>
            </a:fld>
            <a:endParaRPr lang="en-US"/>
          </a:p>
        </p:txBody>
      </p:sp>
    </p:spTree>
    <p:extLst>
      <p:ext uri="{BB962C8B-B14F-4D97-AF65-F5344CB8AC3E}">
        <p14:creationId xmlns:p14="http://schemas.microsoft.com/office/powerpoint/2010/main" val="2056480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2829D9-7160-FB45-8C46-0EDD3E4336A5}" type="slidenum">
              <a:rPr lang="en-US" smtClean="0"/>
              <a:t>13</a:t>
            </a:fld>
            <a:endParaRPr lang="en-US" dirty="0"/>
          </a:p>
        </p:txBody>
      </p:sp>
    </p:spTree>
    <p:extLst>
      <p:ext uri="{BB962C8B-B14F-4D97-AF65-F5344CB8AC3E}">
        <p14:creationId xmlns:p14="http://schemas.microsoft.com/office/powerpoint/2010/main" val="158330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Move to using vocabulary in context….reason to replay video, pausing to ask is there, teaching there is, there is not</a:t>
            </a:r>
          </a:p>
          <a:p>
            <a:endParaRPr lang="en-US"/>
          </a:p>
          <a:p>
            <a:r>
              <a:rPr lang="en-US"/>
              <a:t>Remind audience that an authentic image is authentic text ….librarie perfect example since it would seem to be a library, but in fact is a bookstore. </a:t>
            </a:r>
          </a:p>
          <a:p>
            <a:endParaRPr lang="en-US"/>
          </a:p>
          <a:p>
            <a:r>
              <a:rPr lang="en-US"/>
              <a:t>A later lesson might ask students for opinions about what is similar and different to where they live, the one place they would go….. </a:t>
            </a:r>
          </a:p>
          <a:p>
            <a:endParaRPr lang="en-US"/>
          </a:p>
          <a:p>
            <a:r>
              <a:rPr lang="en-US"/>
              <a:t>Could probe for textual evidence (Common Core) is it a modern city or a historical city…yes because there is a, image is evidence to use to support answer</a:t>
            </a:r>
          </a:p>
        </p:txBody>
      </p:sp>
      <p:sp>
        <p:nvSpPr>
          <p:cNvPr id="4" name="Slide Number Placeholder 3"/>
          <p:cNvSpPr>
            <a:spLocks noGrp="1"/>
          </p:cNvSpPr>
          <p:nvPr>
            <p:ph type="sldNum" sz="quarter" idx="10"/>
          </p:nvPr>
        </p:nvSpPr>
        <p:spPr/>
        <p:txBody>
          <a:bodyPr/>
          <a:lstStyle/>
          <a:p>
            <a:fld id="{81E35CB3-1955-EF4B-A07F-669D25884C65}" type="slidenum">
              <a:rPr lang="en-US"/>
              <a:pPr/>
              <a:t>16</a:t>
            </a:fld>
            <a:endParaRPr lang="en-US"/>
          </a:p>
        </p:txBody>
      </p:sp>
    </p:spTree>
    <p:extLst>
      <p:ext uri="{BB962C8B-B14F-4D97-AF65-F5344CB8AC3E}">
        <p14:creationId xmlns:p14="http://schemas.microsoft.com/office/powerpoint/2010/main" val="847983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Move to using vocabulary in context….reason to replay video, pausing to ask is there, teaching there is, there is not</a:t>
            </a:r>
          </a:p>
          <a:p>
            <a:endParaRPr lang="en-US"/>
          </a:p>
          <a:p>
            <a:r>
              <a:rPr lang="en-US"/>
              <a:t>Remind audience that an authentic image is authentic text ….librarie perfect example since it would seem to be a library, but in fact is a bookstore. </a:t>
            </a:r>
          </a:p>
          <a:p>
            <a:endParaRPr lang="en-US"/>
          </a:p>
          <a:p>
            <a:r>
              <a:rPr lang="en-US"/>
              <a:t>A later lesson might ask students for opinions about what is similar and different to where they live, the one place they would go….. </a:t>
            </a:r>
          </a:p>
          <a:p>
            <a:endParaRPr lang="en-US"/>
          </a:p>
          <a:p>
            <a:r>
              <a:rPr lang="en-US"/>
              <a:t>Could probe for textual evidence (Common Core) is it a modern city or a historical city…yes because there is a, image is evidence to use to support answer</a:t>
            </a:r>
          </a:p>
        </p:txBody>
      </p:sp>
      <p:sp>
        <p:nvSpPr>
          <p:cNvPr id="4" name="Slide Number Placeholder 3"/>
          <p:cNvSpPr>
            <a:spLocks noGrp="1"/>
          </p:cNvSpPr>
          <p:nvPr>
            <p:ph type="sldNum" sz="quarter" idx="10"/>
          </p:nvPr>
        </p:nvSpPr>
        <p:spPr/>
        <p:txBody>
          <a:bodyPr/>
          <a:lstStyle/>
          <a:p>
            <a:fld id="{81E35CB3-1955-EF4B-A07F-669D25884C65}" type="slidenum">
              <a:rPr lang="en-US"/>
              <a:pPr/>
              <a:t>17</a:t>
            </a:fld>
            <a:endParaRPr lang="en-US"/>
          </a:p>
        </p:txBody>
      </p:sp>
    </p:spTree>
    <p:extLst>
      <p:ext uri="{BB962C8B-B14F-4D97-AF65-F5344CB8AC3E}">
        <p14:creationId xmlns:p14="http://schemas.microsoft.com/office/powerpoint/2010/main" val="10561229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Move to using vocabulary in context….reason to replay video, pausing to ask is there, teaching there is, there is not</a:t>
            </a:r>
          </a:p>
          <a:p>
            <a:endParaRPr lang="en-US"/>
          </a:p>
          <a:p>
            <a:r>
              <a:rPr lang="en-US"/>
              <a:t>Remind audience that an authentic image is authentic text ….librarie perfect example since it would seem to be a library, but in fact is a bookstore. </a:t>
            </a:r>
          </a:p>
          <a:p>
            <a:endParaRPr lang="en-US"/>
          </a:p>
          <a:p>
            <a:r>
              <a:rPr lang="en-US"/>
              <a:t>A later lesson might ask students for opinions about what is similar and different to where they live, the one place they would go….. </a:t>
            </a:r>
          </a:p>
          <a:p>
            <a:endParaRPr lang="en-US"/>
          </a:p>
          <a:p>
            <a:r>
              <a:rPr lang="en-US"/>
              <a:t>Could probe for textual evidence (Common Core) is it a modern city or a historical city…yes because there is a, image is evidence to use to support answer</a:t>
            </a:r>
          </a:p>
        </p:txBody>
      </p:sp>
      <p:sp>
        <p:nvSpPr>
          <p:cNvPr id="4" name="Slide Number Placeholder 3"/>
          <p:cNvSpPr>
            <a:spLocks noGrp="1"/>
          </p:cNvSpPr>
          <p:nvPr>
            <p:ph type="sldNum" sz="quarter" idx="10"/>
          </p:nvPr>
        </p:nvSpPr>
        <p:spPr/>
        <p:txBody>
          <a:bodyPr/>
          <a:lstStyle/>
          <a:p>
            <a:fld id="{81E35CB3-1955-EF4B-A07F-669D25884C65}" type="slidenum">
              <a:rPr lang="en-US"/>
              <a:pPr/>
              <a:t>18</a:t>
            </a:fld>
            <a:endParaRPr lang="en-US"/>
          </a:p>
        </p:txBody>
      </p:sp>
    </p:spTree>
    <p:extLst>
      <p:ext uri="{BB962C8B-B14F-4D97-AF65-F5344CB8AC3E}">
        <p14:creationId xmlns:p14="http://schemas.microsoft.com/office/powerpoint/2010/main" val="1488912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Move to using vocabulary in context….reason to replay video, pausing to ask is there, teaching there is, there is not</a:t>
            </a:r>
          </a:p>
          <a:p>
            <a:endParaRPr lang="en-US"/>
          </a:p>
          <a:p>
            <a:r>
              <a:rPr lang="en-US"/>
              <a:t>Remind audience that an authentic image is authentic text ….librarie perfect example since it would seem to be a library, but in fact is a bookstore. </a:t>
            </a:r>
          </a:p>
          <a:p>
            <a:endParaRPr lang="en-US"/>
          </a:p>
          <a:p>
            <a:r>
              <a:rPr lang="en-US"/>
              <a:t>A later lesson might ask students for opinions about what is similar and different to where they live, the one place they would go….. </a:t>
            </a:r>
          </a:p>
          <a:p>
            <a:endParaRPr lang="en-US"/>
          </a:p>
          <a:p>
            <a:r>
              <a:rPr lang="en-US"/>
              <a:t>Could probe for textual evidence (Common Core) is it a modern city or a historical city…yes because there is a, image is evidence to use to support answer</a:t>
            </a:r>
          </a:p>
        </p:txBody>
      </p:sp>
      <p:sp>
        <p:nvSpPr>
          <p:cNvPr id="4" name="Slide Number Placeholder 3"/>
          <p:cNvSpPr>
            <a:spLocks noGrp="1"/>
          </p:cNvSpPr>
          <p:nvPr>
            <p:ph type="sldNum" sz="quarter" idx="10"/>
          </p:nvPr>
        </p:nvSpPr>
        <p:spPr/>
        <p:txBody>
          <a:bodyPr/>
          <a:lstStyle/>
          <a:p>
            <a:fld id="{81E35CB3-1955-EF4B-A07F-669D25884C65}" type="slidenum">
              <a:rPr lang="en-US"/>
              <a:pPr/>
              <a:t>19</a:t>
            </a:fld>
            <a:endParaRPr lang="en-US"/>
          </a:p>
        </p:txBody>
      </p:sp>
    </p:spTree>
    <p:extLst>
      <p:ext uri="{BB962C8B-B14F-4D97-AF65-F5344CB8AC3E}">
        <p14:creationId xmlns:p14="http://schemas.microsoft.com/office/powerpoint/2010/main" val="724301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Move to using vocabulary in context….reason to replay video, pausing to ask is there, teaching there is, there is not</a:t>
            </a:r>
          </a:p>
          <a:p>
            <a:endParaRPr lang="en-US"/>
          </a:p>
          <a:p>
            <a:r>
              <a:rPr lang="en-US"/>
              <a:t>Remind audience that an authentic image is authentic text ….librarie perfect example since it would seem to be a library, but in fact is a bookstore. </a:t>
            </a:r>
          </a:p>
          <a:p>
            <a:endParaRPr lang="en-US"/>
          </a:p>
          <a:p>
            <a:r>
              <a:rPr lang="en-US"/>
              <a:t>A later lesson might ask students for opinions about what is similar and different to where they live, the one place they would go….. </a:t>
            </a:r>
          </a:p>
          <a:p>
            <a:endParaRPr lang="en-US"/>
          </a:p>
          <a:p>
            <a:r>
              <a:rPr lang="en-US"/>
              <a:t>Could probe for textual evidence (Common Core) is it a modern city or a historical city…yes because there is a, image is evidence to use to support answer</a:t>
            </a:r>
          </a:p>
        </p:txBody>
      </p:sp>
      <p:sp>
        <p:nvSpPr>
          <p:cNvPr id="4" name="Slide Number Placeholder 3"/>
          <p:cNvSpPr>
            <a:spLocks noGrp="1"/>
          </p:cNvSpPr>
          <p:nvPr>
            <p:ph type="sldNum" sz="quarter" idx="10"/>
          </p:nvPr>
        </p:nvSpPr>
        <p:spPr/>
        <p:txBody>
          <a:bodyPr/>
          <a:lstStyle/>
          <a:p>
            <a:fld id="{81E35CB3-1955-EF4B-A07F-669D25884C65}" type="slidenum">
              <a:rPr lang="en-US"/>
              <a:pPr/>
              <a:t>20</a:t>
            </a:fld>
            <a:endParaRPr lang="en-US"/>
          </a:p>
        </p:txBody>
      </p:sp>
    </p:spTree>
    <p:extLst>
      <p:ext uri="{BB962C8B-B14F-4D97-AF65-F5344CB8AC3E}">
        <p14:creationId xmlns:p14="http://schemas.microsoft.com/office/powerpoint/2010/main" val="1158356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This is a short reading taken from an opinion page about Angers</a:t>
            </a:r>
          </a:p>
        </p:txBody>
      </p:sp>
      <p:sp>
        <p:nvSpPr>
          <p:cNvPr id="4" name="Slide Number Placeholder 3"/>
          <p:cNvSpPr>
            <a:spLocks noGrp="1"/>
          </p:cNvSpPr>
          <p:nvPr>
            <p:ph type="sldNum" sz="quarter" idx="10"/>
          </p:nvPr>
        </p:nvSpPr>
        <p:spPr/>
        <p:txBody>
          <a:bodyPr/>
          <a:lstStyle/>
          <a:p>
            <a:fld id="{A7273F42-3058-6D4E-A1D1-F3C1B6FEB1B2}" type="slidenum">
              <a:rPr lang="en-US"/>
              <a:pPr/>
              <a:t>24</a:t>
            </a:fld>
            <a:endParaRPr lang="en-US"/>
          </a:p>
        </p:txBody>
      </p:sp>
    </p:spTree>
    <p:extLst>
      <p:ext uri="{BB962C8B-B14F-4D97-AF65-F5344CB8AC3E}">
        <p14:creationId xmlns:p14="http://schemas.microsoft.com/office/powerpoint/2010/main" val="1463458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04E0522E-D0BE-1546-8291-475843CBC400}" type="slidenum">
              <a:rPr lang="en-US">
                <a:latin typeface="Arial" pitchFamily="-65" charset="0"/>
                <a:ea typeface="ＭＳ Ｐゴシック" pitchFamily="-65" charset="-128"/>
                <a:cs typeface="ＭＳ Ｐゴシック" pitchFamily="-65" charset="-128"/>
              </a:rPr>
              <a:pPr/>
              <a:t>27</a:t>
            </a:fld>
            <a:endParaRPr lang="en-US">
              <a:latin typeface="Arial" pitchFamily="-65" charset="0"/>
              <a:ea typeface="ＭＳ Ｐゴシック" pitchFamily="-65" charset="-128"/>
              <a:cs typeface="ＭＳ Ｐゴシック" pitchFamily="-65"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3996400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B97D25B-7046-4B46-8B94-7194A70E9027}" type="slidenum">
              <a:rPr lang="en-US">
                <a:latin typeface="Arial" pitchFamily="-65" charset="0"/>
                <a:ea typeface="ＭＳ Ｐゴシック" pitchFamily="-65" charset="-128"/>
                <a:cs typeface="ＭＳ Ｐゴシック" pitchFamily="-65" charset="-128"/>
              </a:rPr>
              <a:pPr/>
              <a:t>28</a:t>
            </a:fld>
            <a:endParaRPr lang="en-US">
              <a:latin typeface="Arial" pitchFamily="-65" charset="0"/>
              <a:ea typeface="ＭＳ Ｐゴシック" pitchFamily="-65" charset="-128"/>
              <a:cs typeface="ＭＳ Ｐゴシック" pitchFamily="-65"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070961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D2F84A7-59A6-784F-9731-912FBB4498ED}" type="slidenum">
              <a:rPr lang="en-US">
                <a:latin typeface="Arial" pitchFamily="-65" charset="0"/>
                <a:ea typeface="ＭＳ Ｐゴシック" pitchFamily="-65" charset="-128"/>
                <a:cs typeface="ＭＳ Ｐゴシック" pitchFamily="-65" charset="-128"/>
              </a:rPr>
              <a:pPr/>
              <a:t>29</a:t>
            </a:fld>
            <a:endParaRPr lang="en-US">
              <a:latin typeface="Arial" pitchFamily="-65" charset="0"/>
              <a:ea typeface="ＭＳ Ｐゴシック" pitchFamily="-65" charset="-128"/>
              <a:cs typeface="ＭＳ Ｐゴシック" pitchFamily="-65"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53593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2</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1" charset="0"/>
                <a:ea typeface="ＭＳ Ｐゴシック" pitchFamily="-101" charset="-128"/>
                <a:cs typeface="ＭＳ Ｐゴシック" pitchFamily="-101" charset="-128"/>
              </a:rPr>
              <a:t>What does this suggest</a:t>
            </a:r>
          </a:p>
        </p:txBody>
      </p:sp>
    </p:spTree>
    <p:extLst>
      <p:ext uri="{BB962C8B-B14F-4D97-AF65-F5344CB8AC3E}">
        <p14:creationId xmlns:p14="http://schemas.microsoft.com/office/powerpoint/2010/main" val="663493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30</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825948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49</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6404743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a:pPr/>
              <a:t>61</a:t>
            </a:fld>
            <a:endParaRPr lang="en-US"/>
          </a:p>
        </p:txBody>
      </p:sp>
    </p:spTree>
    <p:extLst>
      <p:ext uri="{BB962C8B-B14F-4D97-AF65-F5344CB8AC3E}">
        <p14:creationId xmlns:p14="http://schemas.microsoft.com/office/powerpoint/2010/main" val="136347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938CFD0-97DD-4247-AF6C-7D793BEC302B}" type="slidenum">
              <a:rPr lang="en-US" smtClean="0"/>
              <a:pPr/>
              <a:t>3</a:t>
            </a:fld>
            <a:endParaRPr lang="en-US"/>
          </a:p>
        </p:txBody>
      </p:sp>
    </p:spTree>
    <p:extLst>
      <p:ext uri="{BB962C8B-B14F-4D97-AF65-F5344CB8AC3E}">
        <p14:creationId xmlns:p14="http://schemas.microsoft.com/office/powerpoint/2010/main" val="531817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8C3593F7-3BB9-B441-83AF-B805F9DC8049}" type="slidenum">
              <a:rPr lang="en-US">
                <a:latin typeface="Arial" pitchFamily="-109" charset="0"/>
                <a:ea typeface="ＭＳ Ｐゴシック" pitchFamily="-109" charset="-128"/>
                <a:cs typeface="ＭＳ Ｐゴシック" pitchFamily="-109" charset="-128"/>
              </a:rPr>
              <a:pPr/>
              <a:t>4</a:t>
            </a:fld>
            <a:endParaRPr lang="en-US">
              <a:latin typeface="Arial" pitchFamily="-109" charset="0"/>
              <a:ea typeface="ＭＳ Ｐゴシック" pitchFamily="-109" charset="-128"/>
              <a:cs typeface="ＭＳ Ｐゴシック" pitchFamily="-109" charset="-128"/>
            </a:endParaRPr>
          </a:p>
        </p:txBody>
      </p:sp>
      <p:sp>
        <p:nvSpPr>
          <p:cNvPr id="125955" name="Rectangle 2"/>
          <p:cNvSpPr>
            <a:spLocks noGrp="1" noRot="1" noChangeAspect="1" noChangeArrowheads="1"/>
          </p:cNvSpPr>
          <p:nvPr>
            <p:ph type="sldImg"/>
          </p:nvPr>
        </p:nvSpPr>
        <p:spPr>
          <a:solidFill>
            <a:srgbClr val="FFFFFF"/>
          </a:solidFill>
          <a:ln/>
        </p:spPr>
      </p:sp>
      <p:sp>
        <p:nvSpPr>
          <p:cNvPr id="1259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650589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5</a:t>
            </a:fld>
            <a:endParaRPr lang="en-US"/>
          </a:p>
        </p:txBody>
      </p:sp>
    </p:spTree>
    <p:extLst>
      <p:ext uri="{BB962C8B-B14F-4D97-AF65-F5344CB8AC3E}">
        <p14:creationId xmlns:p14="http://schemas.microsoft.com/office/powerpoint/2010/main" val="1093268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2EB4C27-4006-8C47-BBC5-D90BA6B60039}" type="slidenum">
              <a:rPr lang="en-US">
                <a:latin typeface="Arial" pitchFamily="-1" charset="0"/>
                <a:ea typeface="ＭＳ Ｐゴシック" pitchFamily="-1" charset="-128"/>
                <a:cs typeface="ＭＳ Ｐゴシック" pitchFamily="-1" charset="-128"/>
              </a:rPr>
              <a:pPr/>
              <a:t>6</a:t>
            </a:fld>
            <a:endParaRPr lang="en-US">
              <a:latin typeface="Arial" pitchFamily="-1" charset="0"/>
              <a:ea typeface="ＭＳ Ｐゴシック" pitchFamily="-1" charset="-128"/>
              <a:cs typeface="ＭＳ Ｐゴシック" pitchFamily="-1"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031837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2EB4C27-4006-8C47-BBC5-D90BA6B60039}" type="slidenum">
              <a:rPr lang="en-US">
                <a:latin typeface="Arial" pitchFamily="-1" charset="0"/>
                <a:ea typeface="ＭＳ Ｐゴシック" pitchFamily="-1" charset="-128"/>
                <a:cs typeface="ＭＳ Ｐゴシック" pitchFamily="-1" charset="-128"/>
              </a:rPr>
              <a:pPr/>
              <a:t>7</a:t>
            </a:fld>
            <a:endParaRPr lang="en-US">
              <a:latin typeface="Arial" pitchFamily="-1" charset="0"/>
              <a:ea typeface="ＭＳ Ｐゴシック" pitchFamily="-1" charset="-128"/>
              <a:cs typeface="ＭＳ Ｐゴシック" pitchFamily="-1"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89939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11</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485144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12</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978105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1FEA032-5DAE-C54D-969B-B9EBB1FC322D}" type="datetime1">
              <a:t>6/7/16</a:t>
            </a:fld>
            <a:endParaRPr lang="en-US" dirty="0"/>
          </a:p>
        </p:txBody>
      </p:sp>
      <p:sp>
        <p:nvSpPr>
          <p:cNvPr id="8" name="Footer Placeholder 7"/>
          <p:cNvSpPr>
            <a:spLocks noGrp="1"/>
          </p:cNvSpPr>
          <p:nvPr>
            <p:ph type="ftr" sz="quarter" idx="11"/>
          </p:nvPr>
        </p:nvSpPr>
        <p:spPr/>
        <p:txBody>
          <a:bodyPr/>
          <a:lstStyle/>
          <a:p>
            <a:r>
              <a:rPr lang="en-US" dirty="0"/>
              <a:t>Laura Terrill, STARTALK 2015</a:t>
            </a:r>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67715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9B60D-932E-0F46-BB56-C9E3113A5375}" type="datetime1">
              <a:t>6/7/16</a:t>
            </a:fld>
            <a:endParaRPr lang="en-US" dirty="0"/>
          </a:p>
        </p:txBody>
      </p:sp>
      <p:sp>
        <p:nvSpPr>
          <p:cNvPr id="6" name="Footer Placeholder 5"/>
          <p:cNvSpPr>
            <a:spLocks noGrp="1"/>
          </p:cNvSpPr>
          <p:nvPr>
            <p:ph type="ftr" sz="quarter" idx="11"/>
          </p:nvPr>
        </p:nvSpPr>
        <p:spPr/>
        <p:txBody>
          <a:bodyPr/>
          <a:lstStyle/>
          <a:p>
            <a:r>
              <a:rPr lang="en-US" dirty="0"/>
              <a:t>Laura Terrill, STARTALK 2015</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7055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25E190-02EA-DB4A-BF71-0EC10A8702AB}" type="datetime1">
              <a:t>6/7/16</a:t>
            </a:fld>
            <a:endParaRPr lang="en-US" dirty="0"/>
          </a:p>
        </p:txBody>
      </p:sp>
      <p:sp>
        <p:nvSpPr>
          <p:cNvPr id="6" name="Footer Placeholder 5"/>
          <p:cNvSpPr>
            <a:spLocks noGrp="1"/>
          </p:cNvSpPr>
          <p:nvPr>
            <p:ph type="ftr" sz="quarter" idx="11"/>
          </p:nvPr>
        </p:nvSpPr>
        <p:spPr/>
        <p:txBody>
          <a:bodyPr/>
          <a:lstStyle/>
          <a:p>
            <a:r>
              <a:rPr lang="en-US" dirty="0"/>
              <a:t>Laura Terrill, STARTALK 2015</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0558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094D45-C443-384A-BEB7-FE85788F15ED}" type="datetime1">
              <a:t>6/7/16</a:t>
            </a:fld>
            <a:endParaRPr lang="en-US" dirty="0"/>
          </a:p>
        </p:txBody>
      </p:sp>
      <p:sp>
        <p:nvSpPr>
          <p:cNvPr id="6" name="Footer Placeholder 5"/>
          <p:cNvSpPr>
            <a:spLocks noGrp="1"/>
          </p:cNvSpPr>
          <p:nvPr>
            <p:ph type="ftr" sz="quarter" idx="11"/>
          </p:nvPr>
        </p:nvSpPr>
        <p:spPr/>
        <p:txBody>
          <a:bodyPr/>
          <a:lstStyle/>
          <a:p>
            <a:r>
              <a:rPr lang="en-US" dirty="0"/>
              <a:t>Laura Terrill, STARTALK 2015</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2087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382BFA-0E9E-494F-A921-6A48A84AC97B}" type="datetime1">
              <a:t>6/7/16</a:t>
            </a:fld>
            <a:endParaRPr lang="en-US" dirty="0"/>
          </a:p>
        </p:txBody>
      </p:sp>
      <p:sp>
        <p:nvSpPr>
          <p:cNvPr id="6" name="Footer Placeholder 5"/>
          <p:cNvSpPr>
            <a:spLocks noGrp="1"/>
          </p:cNvSpPr>
          <p:nvPr>
            <p:ph type="ftr" sz="quarter" idx="11"/>
          </p:nvPr>
        </p:nvSpPr>
        <p:spPr/>
        <p:txBody>
          <a:bodyPr/>
          <a:lstStyle/>
          <a:p>
            <a:r>
              <a:rPr lang="en-US" dirty="0"/>
              <a:t>Laura Terrill, STARTALK 2015</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458545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5872757E-C769-2B42-B174-4B6173C18169}" type="datetime1">
              <a:t>6/7/16</a:t>
            </a:fld>
            <a:endParaRPr lang="en-US" dirty="0"/>
          </a:p>
        </p:txBody>
      </p:sp>
      <p:sp>
        <p:nvSpPr>
          <p:cNvPr id="4" name="Footer Placeholder 3"/>
          <p:cNvSpPr>
            <a:spLocks noGrp="1"/>
          </p:cNvSpPr>
          <p:nvPr>
            <p:ph type="ftr" sz="quarter" idx="11"/>
          </p:nvPr>
        </p:nvSpPr>
        <p:spPr/>
        <p:txBody>
          <a:bodyPr/>
          <a:lstStyle/>
          <a:p>
            <a:r>
              <a:rPr lang="en-US" dirty="0"/>
              <a:t>Laura Terrill, STARTALK 2015</a:t>
            </a:r>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910381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5F348835-A53E-BF46-98A6-4A529BBFD0DD}" type="datetime1">
              <a:t>6/7/16</a:t>
            </a:fld>
            <a:endParaRPr lang="en-US" dirty="0"/>
          </a:p>
        </p:txBody>
      </p:sp>
      <p:sp>
        <p:nvSpPr>
          <p:cNvPr id="4" name="Footer Placeholder 3"/>
          <p:cNvSpPr>
            <a:spLocks noGrp="1"/>
          </p:cNvSpPr>
          <p:nvPr>
            <p:ph type="ftr" sz="quarter" idx="11"/>
          </p:nvPr>
        </p:nvSpPr>
        <p:spPr/>
        <p:txBody>
          <a:bodyPr/>
          <a:lstStyle/>
          <a:p>
            <a:r>
              <a:rPr lang="en-US" dirty="0"/>
              <a:t>Laura Terrill, STARTALK 2015</a:t>
            </a:r>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68266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B972217-D7F6-D442-9D42-A47601D9A1D7}" type="datetime1">
              <a:t>6/7/16</a:t>
            </a:fld>
            <a:endParaRPr lang="en-US" dirty="0"/>
          </a:p>
        </p:txBody>
      </p:sp>
      <p:sp>
        <p:nvSpPr>
          <p:cNvPr id="5" name="Footer Placeholder 4"/>
          <p:cNvSpPr>
            <a:spLocks noGrp="1"/>
          </p:cNvSpPr>
          <p:nvPr>
            <p:ph type="ftr" sz="quarter" idx="11"/>
          </p:nvPr>
        </p:nvSpPr>
        <p:spPr/>
        <p:txBody>
          <a:bodyPr/>
          <a:lstStyle/>
          <a:p>
            <a:r>
              <a:rPr lang="en-US" dirty="0"/>
              <a:t>Laura Terrill, STARTALK 2015</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8597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0A97CE0-B215-EE49-89AF-4225399C58B9}" type="datetime1">
              <a:t>6/7/16</a:t>
            </a:fld>
            <a:endParaRPr lang="en-US" dirty="0"/>
          </a:p>
        </p:txBody>
      </p:sp>
      <p:sp>
        <p:nvSpPr>
          <p:cNvPr id="5" name="Footer Placeholder 4"/>
          <p:cNvSpPr>
            <a:spLocks noGrp="1"/>
          </p:cNvSpPr>
          <p:nvPr>
            <p:ph type="ftr" sz="quarter" idx="11"/>
          </p:nvPr>
        </p:nvSpPr>
        <p:spPr/>
        <p:txBody>
          <a:bodyPr/>
          <a:lstStyle/>
          <a:p>
            <a:r>
              <a:rPr lang="en-US" dirty="0"/>
              <a:t>Laura Terrill, STARTALK 2015</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53759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845213D-E267-CE4E-9F12-6BD5AA4C8C1F}" type="datetime1">
              <a:t>6/7/16</a:t>
            </a:fld>
            <a:endParaRPr lang="en-US" dirty="0"/>
          </a:p>
        </p:txBody>
      </p:sp>
      <p:sp>
        <p:nvSpPr>
          <p:cNvPr id="5" name="Footer Placeholder 4"/>
          <p:cNvSpPr>
            <a:spLocks noGrp="1"/>
          </p:cNvSpPr>
          <p:nvPr>
            <p:ph type="ftr" sz="quarter" idx="11"/>
          </p:nvPr>
        </p:nvSpPr>
        <p:spPr/>
        <p:txBody>
          <a:bodyPr/>
          <a:lstStyle/>
          <a:p>
            <a:r>
              <a:rPr lang="en-US" dirty="0"/>
              <a:t>Laura Terrill, STARTALK 2015</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11067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B98D710-B729-2740-AC50-19A5A1E0F3CD}" type="datetime1">
              <a:t>6/7/16</a:t>
            </a:fld>
            <a:endParaRPr lang="en-US" dirty="0"/>
          </a:p>
        </p:txBody>
      </p:sp>
      <p:sp>
        <p:nvSpPr>
          <p:cNvPr id="5" name="Footer Placeholder 4"/>
          <p:cNvSpPr>
            <a:spLocks noGrp="1"/>
          </p:cNvSpPr>
          <p:nvPr>
            <p:ph type="ftr" sz="quarter" idx="11"/>
          </p:nvPr>
        </p:nvSpPr>
        <p:spPr/>
        <p:txBody>
          <a:bodyPr/>
          <a:lstStyle/>
          <a:p>
            <a:r>
              <a:rPr lang="en-US" dirty="0"/>
              <a:t>Laura Terrill, STARTALK 2015</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38052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56E30F3-F401-1449-8860-758930CBE53B}" type="datetime1">
              <a:t>6/7/16</a:t>
            </a:fld>
            <a:endParaRPr lang="en-US" dirty="0"/>
          </a:p>
        </p:txBody>
      </p:sp>
      <p:sp>
        <p:nvSpPr>
          <p:cNvPr id="6" name="Footer Placeholder 5"/>
          <p:cNvSpPr>
            <a:spLocks noGrp="1"/>
          </p:cNvSpPr>
          <p:nvPr>
            <p:ph type="ftr" sz="quarter" idx="11"/>
          </p:nvPr>
        </p:nvSpPr>
        <p:spPr/>
        <p:txBody>
          <a:bodyPr/>
          <a:lstStyle/>
          <a:p>
            <a:r>
              <a:rPr lang="en-US" dirty="0"/>
              <a:t>Laura Terrill, STARTALK 2015</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0288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C40106B-18FD-B64A-A671-D8E98E748596}" type="datetime1">
              <a:t>6/7/16</a:t>
            </a:fld>
            <a:endParaRPr lang="en-US" dirty="0"/>
          </a:p>
        </p:txBody>
      </p:sp>
      <p:sp>
        <p:nvSpPr>
          <p:cNvPr id="8" name="Footer Placeholder 7"/>
          <p:cNvSpPr>
            <a:spLocks noGrp="1"/>
          </p:cNvSpPr>
          <p:nvPr>
            <p:ph type="ftr" sz="quarter" idx="11"/>
          </p:nvPr>
        </p:nvSpPr>
        <p:spPr/>
        <p:txBody>
          <a:bodyPr/>
          <a:lstStyle/>
          <a:p>
            <a:r>
              <a:rPr lang="en-US" dirty="0"/>
              <a:t>Laura Terrill, STARTALK 2015</a:t>
            </a:r>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40196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63F0062-74ED-D34F-93E2-3412AB910183}" type="datetime1">
              <a:t>6/7/16</a:t>
            </a:fld>
            <a:endParaRPr lang="en-US" dirty="0"/>
          </a:p>
        </p:txBody>
      </p:sp>
      <p:sp>
        <p:nvSpPr>
          <p:cNvPr id="4" name="Footer Placeholder 3"/>
          <p:cNvSpPr>
            <a:spLocks noGrp="1"/>
          </p:cNvSpPr>
          <p:nvPr>
            <p:ph type="ftr" sz="quarter" idx="11"/>
          </p:nvPr>
        </p:nvSpPr>
        <p:spPr/>
        <p:txBody>
          <a:bodyPr/>
          <a:lstStyle/>
          <a:p>
            <a:r>
              <a:rPr lang="en-US" dirty="0"/>
              <a:t>Laura Terrill, STARTALK 2015</a:t>
            </a:r>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89741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731D7-1759-4A4E-9A72-64088E7D4E2F}" type="datetime1">
              <a:t>6/7/16</a:t>
            </a:fld>
            <a:endParaRPr lang="en-US" dirty="0"/>
          </a:p>
        </p:txBody>
      </p:sp>
      <p:sp>
        <p:nvSpPr>
          <p:cNvPr id="3" name="Footer Placeholder 2"/>
          <p:cNvSpPr>
            <a:spLocks noGrp="1"/>
          </p:cNvSpPr>
          <p:nvPr>
            <p:ph type="ftr" sz="quarter" idx="11"/>
          </p:nvPr>
        </p:nvSpPr>
        <p:spPr/>
        <p:txBody>
          <a:bodyPr/>
          <a:lstStyle/>
          <a:p>
            <a:r>
              <a:rPr lang="en-US" dirty="0"/>
              <a:t>Laura Terrill, STARTALK 2015</a:t>
            </a:r>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29243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004B50-3975-1E43-A98A-A49B33AC7ABD}" type="datetime1">
              <a:t>6/7/16</a:t>
            </a:fld>
            <a:endParaRPr lang="en-US" dirty="0"/>
          </a:p>
        </p:txBody>
      </p:sp>
      <p:sp>
        <p:nvSpPr>
          <p:cNvPr id="6" name="Footer Placeholder 5"/>
          <p:cNvSpPr>
            <a:spLocks noGrp="1"/>
          </p:cNvSpPr>
          <p:nvPr>
            <p:ph type="ftr" sz="quarter" idx="11"/>
          </p:nvPr>
        </p:nvSpPr>
        <p:spPr/>
        <p:txBody>
          <a:bodyPr/>
          <a:lstStyle/>
          <a:p>
            <a:r>
              <a:rPr lang="en-US" dirty="0"/>
              <a:t>Laura Terrill, STARTALK 2015</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32868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74169C-4D1B-AA45-8FF3-35028A8A90F2}" type="datetime1">
              <a:t>6/7/16</a:t>
            </a:fld>
            <a:endParaRPr lang="en-US" dirty="0"/>
          </a:p>
        </p:txBody>
      </p:sp>
      <p:sp>
        <p:nvSpPr>
          <p:cNvPr id="6" name="Footer Placeholder 5"/>
          <p:cNvSpPr>
            <a:spLocks noGrp="1"/>
          </p:cNvSpPr>
          <p:nvPr>
            <p:ph type="ftr" sz="quarter" idx="11"/>
          </p:nvPr>
        </p:nvSpPr>
        <p:spPr/>
        <p:txBody>
          <a:bodyPr/>
          <a:lstStyle/>
          <a:p>
            <a:r>
              <a:rPr lang="en-US" dirty="0"/>
              <a:t>Laura Terrill, STARTALK 2015</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076008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1EC02595-F40B-4840-A073-424D747EE3A8}" type="datetime1">
              <a:t>6/7/16</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Laura Terrill, STARTALK 2015</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25302535"/>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hf hdr="0" ft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11.png"/><Relationship Id="rId9" Type="http://schemas.openxmlformats.org/officeDocument/2006/relationships/image" Target="../media/image12.jpeg"/><Relationship Id="rId10"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4.png"/><Relationship Id="rId1" Type="http://schemas.microsoft.com/office/2007/relationships/media" Target="file://localhost/Users/lterrill/Movies/Mac%20Video%20Library/%23HeureAngevine%20-%20Une%20journe&#769;e%20a&#768;%20Angers%20Timelapse.mp4" TargetMode="External"/><Relationship Id="rId2" Type="http://schemas.openxmlformats.org/officeDocument/2006/relationships/video" Target="file://localhost/Users/lterrill/Movies/Mac%20Video%20Library/%23HeureAngevine%20-%20Une%20journe&#769;e%20a&#768;%20Angers%20Timelapse.mp4"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8.jpeg"/><Relationship Id="rId5" Type="http://schemas.openxmlformats.org/officeDocument/2006/relationships/image" Target="../media/image17.jpeg"/><Relationship Id="rId6"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8.jpeg"/><Relationship Id="rId5" Type="http://schemas.openxmlformats.org/officeDocument/2006/relationships/image" Target="../media/image17.jpeg"/><Relationship Id="rId6"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6.jpeg"/><Relationship Id="rId5" Type="http://schemas.openxmlformats.org/officeDocument/2006/relationships/image" Target="../media/image17.jpeg"/><Relationship Id="rId6"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5" Type="http://schemas.openxmlformats.org/officeDocument/2006/relationships/image" Target="../media/image22.jpeg"/><Relationship Id="rId6"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22.jpeg"/><Relationship Id="rId5" Type="http://schemas.openxmlformats.org/officeDocument/2006/relationships/image" Target="../media/image20.jpeg"/><Relationship Id="rId6" Type="http://schemas.openxmlformats.org/officeDocument/2006/relationships/image" Target="../media/image23.jpeg"/><Relationship Id="rId7" Type="http://schemas.openxmlformats.org/officeDocument/2006/relationships/image" Target="../media/image18.jpeg"/><Relationship Id="rId8" Type="http://schemas.openxmlformats.org/officeDocument/2006/relationships/image" Target="../media/image21.jpeg"/><Relationship Id="rId9"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22.jpeg"/><Relationship Id="rId5" Type="http://schemas.openxmlformats.org/officeDocument/2006/relationships/image" Target="../media/image20.jpeg"/><Relationship Id="rId6" Type="http://schemas.openxmlformats.org/officeDocument/2006/relationships/image" Target="../media/image23.jpeg"/><Relationship Id="rId7" Type="http://schemas.openxmlformats.org/officeDocument/2006/relationships/image" Target="../media/image18.jpeg"/><Relationship Id="rId8" Type="http://schemas.openxmlformats.org/officeDocument/2006/relationships/image" Target="../media/image21.jpeg"/><Relationship Id="rId9"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 Id="rId3"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5" Type="http://schemas.openxmlformats.org/officeDocument/2006/relationships/image" Target="../media/image27.jpe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g"/><Relationship Id="rId4" Type="http://schemas.openxmlformats.org/officeDocument/2006/relationships/image" Target="../media/image43.jpg"/><Relationship Id="rId5" Type="http://schemas.openxmlformats.org/officeDocument/2006/relationships/image" Target="../media/image44.jpg"/><Relationship Id="rId6" Type="http://schemas.openxmlformats.org/officeDocument/2006/relationships/image" Target="../media/image45.jpg"/><Relationship Id="rId7" Type="http://schemas.openxmlformats.org/officeDocument/2006/relationships/image" Target="../media/image46.jpg"/><Relationship Id="rId8" Type="http://schemas.openxmlformats.org/officeDocument/2006/relationships/image" Target="../media/image47.jpg"/><Relationship Id="rId9" Type="http://schemas.openxmlformats.org/officeDocument/2006/relationships/image" Target="../media/image48.jpg"/><Relationship Id="rId1" Type="http://schemas.openxmlformats.org/officeDocument/2006/relationships/slideLayout" Target="../slideLayouts/slideLayout2.xml"/><Relationship Id="rId2" Type="http://schemas.openxmlformats.org/officeDocument/2006/relationships/image" Target="../media/image41.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tiff"/><Relationship Id="rId3" Type="http://schemas.openxmlformats.org/officeDocument/2006/relationships/image" Target="../media/image50.tiff"/></Relationships>
</file>

<file path=ppt/slides/_rels/slide48.xml.rels><?xml version="1.0" encoding="UTF-8" standalone="yes"?>
<Relationships xmlns="http://schemas.openxmlformats.org/package/2006/relationships"><Relationship Id="rId3" Type="http://schemas.openxmlformats.org/officeDocument/2006/relationships/image" Target="../media/image41.jpg"/><Relationship Id="rId4" Type="http://schemas.openxmlformats.org/officeDocument/2006/relationships/image" Target="../media/image44.jpg"/><Relationship Id="rId5" Type="http://schemas.openxmlformats.org/officeDocument/2006/relationships/image" Target="../media/image51.jpg"/><Relationship Id="rId6" Type="http://schemas.openxmlformats.org/officeDocument/2006/relationships/image" Target="../media/image52.jpg"/><Relationship Id="rId7" Type="http://schemas.openxmlformats.org/officeDocument/2006/relationships/image" Target="../media/image48.jpg"/><Relationship Id="rId8" Type="http://schemas.openxmlformats.org/officeDocument/2006/relationships/image" Target="../media/image53.jpg"/><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4.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g"/></Relationships>
</file>

<file path=ppt/slides/_rels/slide61.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jpeg"/><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 Id="rId3" Type="http://schemas.openxmlformats.org/officeDocument/2006/relationships/image" Target="../media/image6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tiff"/><Relationship Id="rId3" Type="http://schemas.openxmlformats.org/officeDocument/2006/relationships/image" Target="../media/image49.tif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jpg"/><Relationship Id="rId3" Type="http://schemas.openxmlformats.org/officeDocument/2006/relationships/image" Target="../media/image65.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g"/></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4" Type="http://schemas.openxmlformats.org/officeDocument/2006/relationships/image" Target="../media/image68.jpg"/><Relationship Id="rId5" Type="http://schemas.openxmlformats.org/officeDocument/2006/relationships/image" Target="../media/image69.jpg"/><Relationship Id="rId1" Type="http://schemas.openxmlformats.org/officeDocument/2006/relationships/slideLayout" Target="../slideLayouts/slideLayout2.xml"/><Relationship Id="rId2" Type="http://schemas.openxmlformats.org/officeDocument/2006/relationships/image" Target="../media/image66.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71.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jpeg"/><Relationship Id="rId7" Type="http://schemas.openxmlformats.org/officeDocument/2006/relationships/image" Target="../media/image77.jpeg"/><Relationship Id="rId1" Type="http://schemas.openxmlformats.org/officeDocument/2006/relationships/slideLayout" Target="../slideLayouts/slideLayout6.xml"/><Relationship Id="rId2" Type="http://schemas.openxmlformats.org/officeDocument/2006/relationships/image" Target="../media/image72.jpeg"/></Relationships>
</file>

<file path=ppt/slides/_rels/slide72.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1" Type="http://schemas.openxmlformats.org/officeDocument/2006/relationships/slideLayout" Target="../slideLayouts/slideLayout2.xml"/><Relationship Id="rId2" Type="http://schemas.openxmlformats.org/officeDocument/2006/relationships/image" Target="../media/image72.jpeg"/></Relationships>
</file>

<file path=ppt/slides/_rels/slide73.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jpeg"/><Relationship Id="rId7" Type="http://schemas.openxmlformats.org/officeDocument/2006/relationships/image" Target="../media/image77.jpeg"/><Relationship Id="rId1" Type="http://schemas.openxmlformats.org/officeDocument/2006/relationships/slideLayout" Target="../slideLayouts/slideLayout2.xml"/><Relationship Id="rId2" Type="http://schemas.openxmlformats.org/officeDocument/2006/relationships/image" Target="../media/image72.jpeg"/></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jpeg"/><Relationship Id="rId7" Type="http://schemas.openxmlformats.org/officeDocument/2006/relationships/image" Target="../media/image77.jpeg"/><Relationship Id="rId1" Type="http://schemas.openxmlformats.org/officeDocument/2006/relationships/slideLayout" Target="../slideLayouts/slideLayout2.xml"/><Relationship Id="rId2" Type="http://schemas.openxmlformats.org/officeDocument/2006/relationships/image" Target="../media/image72.jpeg"/></Relationships>
</file>

<file path=ppt/slides/_rels/slide75.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jpeg"/><Relationship Id="rId7" Type="http://schemas.openxmlformats.org/officeDocument/2006/relationships/image" Target="../media/image77.jpeg"/><Relationship Id="rId1" Type="http://schemas.openxmlformats.org/officeDocument/2006/relationships/slideLayout" Target="../slideLayouts/slideLayout2.xml"/><Relationship Id="rId2" Type="http://schemas.openxmlformats.org/officeDocument/2006/relationships/image" Target="../media/image72.jpeg"/></Relationships>
</file>

<file path=ppt/slides/_rels/slide76.xml.rels><?xml version="1.0" encoding="UTF-8" standalone="yes"?>
<Relationships xmlns="http://schemas.openxmlformats.org/package/2006/relationships"><Relationship Id="rId3" Type="http://schemas.openxmlformats.org/officeDocument/2006/relationships/image" Target="../media/image74.jpeg"/><Relationship Id="rId4" Type="http://schemas.openxmlformats.org/officeDocument/2006/relationships/image" Target="../media/image77.jpeg"/><Relationship Id="rId1" Type="http://schemas.openxmlformats.org/officeDocument/2006/relationships/slideLayout" Target="../slideLayouts/slideLayout6.xml"/><Relationship Id="rId2" Type="http://schemas.openxmlformats.org/officeDocument/2006/relationships/image" Target="../media/image72.jpeg"/></Relationships>
</file>

<file path=ppt/slides/_rels/slide77.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6" Type="http://schemas.openxmlformats.org/officeDocument/2006/relationships/image" Target="../media/image76.jpeg"/><Relationship Id="rId7" Type="http://schemas.openxmlformats.org/officeDocument/2006/relationships/image" Target="../media/image77.jpeg"/><Relationship Id="rId1" Type="http://schemas.openxmlformats.org/officeDocument/2006/relationships/slideLayout" Target="../slideLayouts/slideLayout6.xml"/><Relationship Id="rId2" Type="http://schemas.openxmlformats.org/officeDocument/2006/relationships/image" Target="../media/image7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eep-calm-and-pretend-it-s-on-the-lesson-plan-47.png"/>
          <p:cNvPicPr>
            <a:picLocks noChangeAspect="1"/>
          </p:cNvPicPr>
          <p:nvPr/>
        </p:nvPicPr>
        <p:blipFill>
          <a:blip r:embed="rId3"/>
          <a:stretch>
            <a:fillRect/>
          </a:stretch>
        </p:blipFill>
        <p:spPr>
          <a:xfrm>
            <a:off x="2757265" y="1624313"/>
            <a:ext cx="3629470" cy="3931920"/>
          </a:xfrm>
          <a:prstGeom prst="rect">
            <a:avLst/>
          </a:prstGeom>
        </p:spPr>
      </p:pic>
      <p:sp>
        <p:nvSpPr>
          <p:cNvPr id="7" name="Slide Number Placeholder 6"/>
          <p:cNvSpPr>
            <a:spLocks noGrp="1"/>
          </p:cNvSpPr>
          <p:nvPr>
            <p:ph type="sldNum" sz="quarter" idx="12"/>
          </p:nvPr>
        </p:nvSpPr>
        <p:spPr/>
        <p:txBody>
          <a:bodyPr>
            <a:normAutofit/>
          </a:bodyPr>
          <a:lstStyle/>
          <a:p>
            <a:fld id="{74C2F60E-34D8-DD42-93FD-7BD7AE432328}" type="slidenum">
              <a:rPr lang="en-US"/>
              <a:pPr/>
              <a:t>1</a:t>
            </a:fld>
            <a:endParaRPr lang="en-US"/>
          </a:p>
        </p:txBody>
      </p:sp>
    </p:spTree>
    <p:extLst>
      <p:ext uri="{BB962C8B-B14F-4D97-AF65-F5344CB8AC3E}">
        <p14:creationId xmlns:p14="http://schemas.microsoft.com/office/powerpoint/2010/main" val="5183703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a:solidFill>
                  <a:schemeClr val="tx1">
                    <a:lumMod val="95000"/>
                  </a:schemeClr>
                </a:solidFill>
              </a:rPr>
              <a:t>Key Lesson Planning Question</a:t>
            </a:r>
          </a:p>
        </p:txBody>
      </p:sp>
      <p:sp>
        <p:nvSpPr>
          <p:cNvPr id="5" name="Content Placeholder 4"/>
          <p:cNvSpPr>
            <a:spLocks noGrp="1"/>
          </p:cNvSpPr>
          <p:nvPr>
            <p:ph sz="quarter" idx="1"/>
          </p:nvPr>
        </p:nvSpPr>
        <p:spPr>
          <a:xfrm>
            <a:off x="612648" y="1986041"/>
            <a:ext cx="8153400" cy="4495800"/>
          </a:xfrm>
        </p:spPr>
        <p:txBody>
          <a:bodyPr>
            <a:normAutofit/>
          </a:bodyPr>
          <a:lstStyle/>
          <a:p>
            <a:pPr marL="0" algn="ctr">
              <a:buNone/>
            </a:pPr>
            <a:r>
              <a:rPr lang="en-US" sz="3200"/>
              <a:t>What will the students be required to do, say, make, or write during the lesson that will both deepen and assess their learning? </a:t>
            </a:r>
          </a:p>
        </p:txBody>
      </p:sp>
      <p:pic>
        <p:nvPicPr>
          <p:cNvPr id="6" name="Picture 5" descr="images-3.jpeg"/>
          <p:cNvPicPr>
            <a:picLocks noChangeAspect="1"/>
          </p:cNvPicPr>
          <p:nvPr/>
        </p:nvPicPr>
        <p:blipFill>
          <a:blip r:embed="rId2"/>
          <a:stretch>
            <a:fillRect/>
          </a:stretch>
        </p:blipFill>
        <p:spPr>
          <a:xfrm>
            <a:off x="3144452" y="3695700"/>
            <a:ext cx="3086100" cy="2628900"/>
          </a:xfrm>
          <a:prstGeom prst="rect">
            <a:avLst/>
          </a:prstGeom>
        </p:spPr>
      </p:pic>
      <p:sp>
        <p:nvSpPr>
          <p:cNvPr id="7" name="Slide Number Placeholder 6"/>
          <p:cNvSpPr>
            <a:spLocks noGrp="1"/>
          </p:cNvSpPr>
          <p:nvPr>
            <p:ph type="sldNum" sz="quarter" idx="12"/>
          </p:nvPr>
        </p:nvSpPr>
        <p:spPr/>
        <p:txBody>
          <a:bodyPr>
            <a:normAutofit/>
          </a:bodyPr>
          <a:lstStyle/>
          <a:p>
            <a:fld id="{74C2F60E-34D8-DD42-93FD-7BD7AE432328}" type="slidenum">
              <a:rPr lang="en-US"/>
              <a:pPr/>
              <a:t>10</a:t>
            </a:fld>
            <a:endParaRPr lang="en-US"/>
          </a:p>
        </p:txBody>
      </p:sp>
    </p:spTree>
    <p:extLst>
      <p:ext uri="{BB962C8B-B14F-4D97-AF65-F5344CB8AC3E}">
        <p14:creationId xmlns:p14="http://schemas.microsoft.com/office/powerpoint/2010/main" val="7338555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Text Box 5"/>
          <p:cNvSpPr txBox="1">
            <a:spLocks noChangeArrowheads="1"/>
          </p:cNvSpPr>
          <p:nvPr/>
        </p:nvSpPr>
        <p:spPr bwMode="auto">
          <a:xfrm>
            <a:off x="533400" y="2273300"/>
            <a:ext cx="3048000" cy="1754327"/>
          </a:xfrm>
          <a:prstGeom prst="rect">
            <a:avLst/>
          </a:prstGeom>
          <a:noFill/>
          <a:ln w="9525">
            <a:noFill/>
            <a:miter lim="800000"/>
            <a:headEnd/>
            <a:tailEnd/>
          </a:ln>
        </p:spPr>
        <p:txBody>
          <a:bodyPr wrap="square">
            <a:prstTxWarp prst="textNoShape">
              <a:avLst/>
            </a:prstTxWarp>
            <a:spAutoFit/>
          </a:bodyPr>
          <a:lstStyle/>
          <a:p>
            <a:pPr>
              <a:defRPr/>
            </a:pPr>
            <a:r>
              <a:rPr lang="en-US" sz="3600" dirty="0">
                <a:latin typeface="Arial" charset="0"/>
                <a:ea typeface="ＭＳ Ｐゴシック" charset="-128"/>
                <a:cs typeface="ＭＳ Ｐゴシック" charset="-128"/>
              </a:rPr>
              <a:t>Function(s):  		</a:t>
            </a:r>
          </a:p>
          <a:p>
            <a:pPr>
              <a:defRPr/>
            </a:pPr>
            <a:r>
              <a:rPr lang="en-US" sz="3600" dirty="0">
                <a:latin typeface="Arial" charset="0"/>
                <a:ea typeface="ＭＳ Ｐゴシック" charset="-128"/>
                <a:cs typeface="ＭＳ Ｐゴシック" charset="-128"/>
              </a:rPr>
              <a:t>		</a:t>
            </a:r>
            <a:endParaRPr lang="en-US" sz="2600" dirty="0">
              <a:latin typeface="Arial" charset="0"/>
              <a:ea typeface="ＭＳ Ｐゴシック" charset="-128"/>
              <a:cs typeface="ＭＳ Ｐゴシック" charset="-128"/>
            </a:endParaRPr>
          </a:p>
        </p:txBody>
      </p:sp>
      <p:sp>
        <p:nvSpPr>
          <p:cNvPr id="10" name="Oval 9"/>
          <p:cNvSpPr/>
          <p:nvPr/>
        </p:nvSpPr>
        <p:spPr>
          <a:xfrm>
            <a:off x="0" y="1638300"/>
            <a:ext cx="9144000" cy="1955800"/>
          </a:xfrm>
          <a:prstGeom prst="ellipse">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6" name="Title 5"/>
          <p:cNvSpPr>
            <a:spLocks noGrp="1"/>
          </p:cNvSpPr>
          <p:nvPr>
            <p:ph type="title"/>
          </p:nvPr>
        </p:nvSpPr>
        <p:spPr/>
        <p:txBody>
          <a:bodyPr/>
          <a:lstStyle/>
          <a:p>
            <a:r>
              <a:rPr lang="en-US"/>
              <a:t>Lesson Learning Target</a:t>
            </a:r>
          </a:p>
        </p:txBody>
      </p:sp>
      <p:sp>
        <p:nvSpPr>
          <p:cNvPr id="7" name="Text Box 9"/>
          <p:cNvSpPr txBox="1">
            <a:spLocks noChangeArrowheads="1"/>
          </p:cNvSpPr>
          <p:nvPr/>
        </p:nvSpPr>
        <p:spPr bwMode="auto">
          <a:xfrm>
            <a:off x="3766553" y="2205525"/>
            <a:ext cx="4254082" cy="1323439"/>
          </a:xfrm>
          <a:prstGeom prst="rect">
            <a:avLst/>
          </a:prstGeom>
          <a:noFill/>
          <a:ln w="9525">
            <a:noFill/>
            <a:miter lim="800000"/>
            <a:headEnd/>
            <a:tailEnd/>
          </a:ln>
        </p:spPr>
        <p:txBody>
          <a:bodyPr wrap="square">
            <a:prstTxWarp prst="textNoShape">
              <a:avLst/>
            </a:prstTxWarp>
            <a:spAutoFit/>
          </a:bodyPr>
          <a:lstStyle/>
          <a:p>
            <a:pPr algn="ctr"/>
            <a:r>
              <a:rPr lang="en-US" sz="2400" b="1">
                <a:ea typeface="Cambria"/>
                <a:cs typeface="Cambria"/>
              </a:rPr>
              <a:t>Name </a:t>
            </a:r>
            <a:r>
              <a:rPr lang="en-US" sz="2400">
                <a:ea typeface="Cambria"/>
                <a:cs typeface="Cambria"/>
              </a:rPr>
              <a:t>places that are </a:t>
            </a:r>
          </a:p>
          <a:p>
            <a:pPr algn="ctr"/>
            <a:r>
              <a:rPr lang="en-US" sz="2400">
                <a:ea typeface="Cambria"/>
                <a:cs typeface="Cambria"/>
              </a:rPr>
              <a:t>found in/near cities</a:t>
            </a:r>
          </a:p>
          <a:p>
            <a:pPr marL="182880" indent="-182880" algn="ctr"/>
            <a:endParaRPr lang="en-US" sz="3200">
              <a:ea typeface="Cambria"/>
              <a:cs typeface="Cambria"/>
            </a:endParaRP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11</a:t>
            </a:fld>
            <a:endParaRPr lang="en-US"/>
          </a:p>
        </p:txBody>
      </p:sp>
      <p:pic>
        <p:nvPicPr>
          <p:cNvPr id="12" name="Picture 11" descr="images.jpeg"/>
          <p:cNvPicPr>
            <a:picLocks noChangeAspect="1"/>
          </p:cNvPicPr>
          <p:nvPr/>
        </p:nvPicPr>
        <p:blipFill>
          <a:blip r:embed="rId3"/>
          <a:stretch>
            <a:fillRect/>
          </a:stretch>
        </p:blipFill>
        <p:spPr>
          <a:xfrm>
            <a:off x="609600" y="3624341"/>
            <a:ext cx="3251200" cy="2501900"/>
          </a:xfrm>
          <a:prstGeom prst="rect">
            <a:avLst/>
          </a:prstGeom>
        </p:spPr>
      </p:pic>
      <p:sp>
        <p:nvSpPr>
          <p:cNvPr id="13" name="Cloud Callout 12"/>
          <p:cNvSpPr/>
          <p:nvPr/>
        </p:nvSpPr>
        <p:spPr>
          <a:xfrm>
            <a:off x="4457700" y="3810001"/>
            <a:ext cx="4394200" cy="1993900"/>
          </a:xfrm>
          <a:prstGeom prst="cloudCallout">
            <a:avLst>
              <a:gd name="adj1" fmla="val -90131"/>
              <a:gd name="adj2" fmla="val -35326"/>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a:t>Hear the conversation you want students to have.</a:t>
            </a:r>
          </a:p>
        </p:txBody>
      </p:sp>
    </p:spTree>
    <p:extLst>
      <p:ext uri="{BB962C8B-B14F-4D97-AF65-F5344CB8AC3E}">
        <p14:creationId xmlns:p14="http://schemas.microsoft.com/office/powerpoint/2010/main" val="16261297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normAutofit/>
          </a:bodyPr>
          <a:lstStyle/>
          <a:p>
            <a:fld id="{74C2F60E-34D8-DD42-93FD-7BD7AE432328}" type="slidenum">
              <a:rPr lang="en-US"/>
              <a:pPr/>
              <a:t>12</a:t>
            </a:fld>
            <a:endParaRPr lang="en-US"/>
          </a:p>
        </p:txBody>
      </p:sp>
      <p:grpSp>
        <p:nvGrpSpPr>
          <p:cNvPr id="14" name="Group 13"/>
          <p:cNvGrpSpPr/>
          <p:nvPr/>
        </p:nvGrpSpPr>
        <p:grpSpPr>
          <a:xfrm>
            <a:off x="260179" y="1783252"/>
            <a:ext cx="8502821" cy="4031415"/>
            <a:chOff x="260179" y="1703937"/>
            <a:chExt cx="8502821" cy="4031415"/>
          </a:xfrm>
        </p:grpSpPr>
        <p:pic>
          <p:nvPicPr>
            <p:cNvPr id="12" name="Picture 11" descr="images.jpeg"/>
            <p:cNvPicPr>
              <a:picLocks noChangeAspect="1"/>
            </p:cNvPicPr>
            <p:nvPr/>
          </p:nvPicPr>
          <p:blipFill>
            <a:blip r:embed="rId3"/>
            <a:stretch>
              <a:fillRect/>
            </a:stretch>
          </p:blipFill>
          <p:spPr>
            <a:xfrm>
              <a:off x="260179" y="3233452"/>
              <a:ext cx="3251200" cy="2501900"/>
            </a:xfrm>
            <a:prstGeom prst="rect">
              <a:avLst/>
            </a:prstGeom>
          </p:spPr>
        </p:pic>
        <p:sp>
          <p:nvSpPr>
            <p:cNvPr id="13" name="Cloud Callout 12"/>
            <p:cNvSpPr/>
            <p:nvPr/>
          </p:nvSpPr>
          <p:spPr>
            <a:xfrm>
              <a:off x="4368800" y="1703937"/>
              <a:ext cx="4394200" cy="1353312"/>
            </a:xfrm>
            <a:prstGeom prst="cloudCallout">
              <a:avLst>
                <a:gd name="adj1" fmla="val -93589"/>
                <a:gd name="adj2" fmla="val 1860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a:t>Hear the conversation you want students to have. Do not teach the conversation. </a:t>
              </a:r>
            </a:p>
          </p:txBody>
        </p:sp>
      </p:grpSp>
      <p:sp>
        <p:nvSpPr>
          <p:cNvPr id="11" name="Title 10"/>
          <p:cNvSpPr>
            <a:spLocks noGrp="1"/>
          </p:cNvSpPr>
          <p:nvPr>
            <p:ph type="title"/>
          </p:nvPr>
        </p:nvSpPr>
        <p:spPr/>
        <p:txBody>
          <a:bodyPr>
            <a:normAutofit/>
          </a:bodyPr>
          <a:lstStyle/>
          <a:p>
            <a:r>
              <a:rPr lang="en-US"/>
              <a:t>Learning Target – Name places that are found in and near cities</a:t>
            </a:r>
          </a:p>
        </p:txBody>
      </p:sp>
      <p:sp>
        <p:nvSpPr>
          <p:cNvPr id="15" name="TextBox 14"/>
          <p:cNvSpPr txBox="1"/>
          <p:nvPr/>
        </p:nvSpPr>
        <p:spPr>
          <a:xfrm>
            <a:off x="4949890" y="3245124"/>
            <a:ext cx="3585154" cy="3293209"/>
          </a:xfrm>
          <a:prstGeom prst="rect">
            <a:avLst/>
          </a:prstGeom>
          <a:noFill/>
        </p:spPr>
        <p:txBody>
          <a:bodyPr wrap="square" rtlCol="0">
            <a:spAutoFit/>
          </a:bodyPr>
          <a:lstStyle/>
          <a:p>
            <a:pPr marL="182880" indent="-182880">
              <a:buFont typeface="Courier New"/>
              <a:buChar char="o"/>
            </a:pPr>
            <a:r>
              <a:rPr lang="en-US" sz="1600"/>
              <a:t>Do you want to go to Angers?</a:t>
            </a:r>
          </a:p>
          <a:p>
            <a:pPr marL="182880" indent="-182880">
              <a:buFont typeface="Courier New"/>
              <a:buChar char="o"/>
            </a:pPr>
            <a:r>
              <a:rPr lang="en-US" sz="1600"/>
              <a:t>Angers? I don’t know. I like to go to the beach. Is there a beach?</a:t>
            </a:r>
          </a:p>
          <a:p>
            <a:pPr marL="182880" indent="-182880">
              <a:buFont typeface="Courier New"/>
              <a:buChar char="o"/>
            </a:pPr>
            <a:r>
              <a:rPr lang="en-US" sz="1600"/>
              <a:t>No, but there is a great castle and the beach is close to Angers.</a:t>
            </a:r>
          </a:p>
          <a:p>
            <a:pPr marL="182880" indent="-182880">
              <a:buFont typeface="Courier New"/>
              <a:buChar char="o"/>
            </a:pPr>
            <a:r>
              <a:rPr lang="en-US" sz="1600"/>
              <a:t>I prefer a town close to the beach. What about La Baule?</a:t>
            </a:r>
          </a:p>
          <a:p>
            <a:pPr marL="182880" indent="-182880">
              <a:buFont typeface="Courier New"/>
              <a:buChar char="o"/>
            </a:pPr>
            <a:r>
              <a:rPr lang="en-US" sz="1600"/>
              <a:t>Maybe, are there museums and good restaurants? </a:t>
            </a:r>
          </a:p>
          <a:p>
            <a:pPr marL="182880" indent="-182880">
              <a:buFont typeface="Courier New"/>
              <a:buChar char="o"/>
            </a:pPr>
            <a:r>
              <a:rPr lang="en-US" sz="1600"/>
              <a:t>Of course. </a:t>
            </a:r>
          </a:p>
          <a:p>
            <a:pPr marL="182880" indent="-182880">
              <a:buFont typeface="Courier New"/>
              <a:buChar char="o"/>
            </a:pPr>
            <a:r>
              <a:rPr lang="en-US" sz="1600"/>
              <a:t>OK, what about 3 days in La Baule and 3 in Angers.</a:t>
            </a:r>
          </a:p>
          <a:p>
            <a:pPr marL="182880" indent="-182880">
              <a:buFont typeface="Courier New"/>
              <a:buChar char="o"/>
            </a:pPr>
            <a:r>
              <a:rPr lang="en-US" sz="1600"/>
              <a:t>Great idea. Let’s go.</a:t>
            </a:r>
          </a:p>
        </p:txBody>
      </p:sp>
    </p:spTree>
    <p:extLst>
      <p:ext uri="{BB962C8B-B14F-4D97-AF65-F5344CB8AC3E}">
        <p14:creationId xmlns:p14="http://schemas.microsoft.com/office/powerpoint/2010/main" val="616947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Getting the most out of a text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53966446"/>
              </p:ext>
            </p:extLst>
          </p:nvPr>
        </p:nvGraphicFramePr>
        <p:xfrm>
          <a:off x="195210" y="1613043"/>
          <a:ext cx="6146336" cy="43773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8" descr="ReadingManiacs"/>
          <p:cNvPicPr>
            <a:picLocks noChangeAspect="1" noChangeArrowheads="1"/>
          </p:cNvPicPr>
          <p:nvPr/>
        </p:nvPicPr>
        <p:blipFill>
          <a:blip r:embed="rId8"/>
          <a:srcRect/>
          <a:stretch>
            <a:fillRect/>
          </a:stretch>
        </p:blipFill>
        <p:spPr bwMode="auto">
          <a:xfrm>
            <a:off x="951502" y="2313683"/>
            <a:ext cx="931423" cy="699516"/>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969130" y="4631580"/>
            <a:ext cx="896163" cy="726948"/>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1040219" y="3456332"/>
            <a:ext cx="753989" cy="713232"/>
          </a:xfrm>
          <a:prstGeom prst="rect">
            <a:avLst/>
          </a:prstGeom>
          <a:noFill/>
          <a:ln w="9525">
            <a:noFill/>
            <a:miter lim="800000"/>
            <a:headEnd/>
            <a:tailEnd/>
          </a:ln>
        </p:spPr>
      </p:pic>
      <p:sp>
        <p:nvSpPr>
          <p:cNvPr id="12" name="Content Placeholder 2"/>
          <p:cNvSpPr txBox="1">
            <a:spLocks/>
          </p:cNvSpPr>
          <p:nvPr/>
        </p:nvSpPr>
        <p:spPr>
          <a:xfrm>
            <a:off x="4615566" y="2056608"/>
            <a:ext cx="4292129" cy="3415569"/>
          </a:xfrm>
          <a:prstGeom prst="rect">
            <a:avLst/>
          </a:prstGeom>
        </p:spPr>
        <p:txBody>
          <a:bodyPr vert="horz" lIns="68580" tIns="34290" rIns="68580" bIns="3429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rgbClr val="FF0000"/>
                </a:solidFill>
                <a:latin typeface="Corbel" charset="0"/>
                <a:ea typeface="Corbel" charset="0"/>
                <a:cs typeface="Corbel" charset="0"/>
              </a:rPr>
              <a:t>interpretive</a:t>
            </a:r>
            <a:r>
              <a:rPr lang="en-US" dirty="0">
                <a:solidFill>
                  <a:schemeClr val="tx1">
                    <a:lumMod val="95000"/>
                  </a:schemeClr>
                </a:solidFill>
                <a:latin typeface="Corbel" charset="0"/>
                <a:ea typeface="Corbel" charset="0"/>
                <a:cs typeface="Corbel" charset="0"/>
              </a:rPr>
              <a:t> 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a:t>
            </a:r>
            <a:r>
              <a:rPr lang="en-US" b="1" dirty="0">
                <a:solidFill>
                  <a:srgbClr val="FF0000"/>
                </a:solidFill>
                <a:latin typeface="Corbel" charset="0"/>
                <a:ea typeface="Corbel" charset="0"/>
                <a:cs typeface="Corbel" charset="0"/>
              </a:rPr>
              <a:t>interpersonal</a:t>
            </a:r>
            <a:r>
              <a:rPr lang="en-US" dirty="0">
                <a:solidFill>
                  <a:srgbClr val="FF0000"/>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rgbClr val="FF0000"/>
                </a:solidFill>
                <a:latin typeface="Corbel" charset="0"/>
                <a:ea typeface="Corbel" charset="0"/>
                <a:cs typeface="Corbel" charset="0"/>
              </a:rPr>
              <a:t>presentational</a:t>
            </a:r>
            <a:r>
              <a:rPr lang="en-US" dirty="0">
                <a:solidFill>
                  <a:srgbClr val="FF0000"/>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 as a way of making learning more concrete?</a:t>
            </a:r>
          </a:p>
          <a:p>
            <a:endParaRPr lang="en-US" dirty="0">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6D22F896-40B5-4ADD-8801-0D06FADFA095}" type="slidenum">
              <a:rPr lang="en-US" smtClean="0"/>
              <a:t>13</a:t>
            </a:fld>
            <a:endParaRPr lang="en-US" dirty="0"/>
          </a:p>
        </p:txBody>
      </p:sp>
    </p:spTree>
    <p:extLst>
      <p:ext uri="{BB962C8B-B14F-4D97-AF65-F5344CB8AC3E}">
        <p14:creationId xmlns:p14="http://schemas.microsoft.com/office/powerpoint/2010/main" val="6470527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1308100"/>
            <a:ext cx="8153400" cy="990600"/>
          </a:xfrm>
        </p:spPr>
        <p:txBody>
          <a:bodyPr/>
          <a:lstStyle/>
          <a:p>
            <a:r>
              <a:rPr lang="en-US"/>
              <a:t>Une journée à Angers</a:t>
            </a:r>
          </a:p>
        </p:txBody>
      </p:sp>
      <p:pic>
        <p:nvPicPr>
          <p:cNvPr id="5" name="#HeureAngevine - Une journée à Angers Timelapse.mp4">
            <a:hlinkClick r:id="" action="ppaction://media"/>
          </p:cNvPr>
          <p:cNvPicPr>
            <a:picLocks noGrp="1"/>
          </p:cNvPicPr>
          <p:nvPr>
            <p:ph sz="quarter" idx="1"/>
            <a:videoFile r:link="rId2"/>
            <p:extLst>
              <p:ext uri="{DAA4B4D4-6D71-4841-9C94-3DE7FCFB9230}">
                <p14:media xmlns:p14="http://schemas.microsoft.com/office/powerpoint/2010/main" r:link="rId1"/>
              </p:ext>
            </p:extLst>
          </p:nvPr>
        </p:nvPicPr>
        <p:blipFill>
          <a:blip r:embed="rId4"/>
          <a:stretch>
            <a:fillRect/>
          </a:stretch>
        </p:blipFill>
        <p:spPr>
          <a:xfrm>
            <a:off x="1984375" y="2324100"/>
            <a:ext cx="5410200" cy="3048000"/>
          </a:xfrm>
        </p:spPr>
      </p:pic>
      <p:sp>
        <p:nvSpPr>
          <p:cNvPr id="6" name="TextBox 12"/>
          <p:cNvSpPr txBox="1">
            <a:spLocks noChangeArrowheads="1"/>
          </p:cNvSpPr>
          <p:nvPr/>
        </p:nvSpPr>
        <p:spPr bwMode="auto">
          <a:xfrm>
            <a:off x="511175" y="5773955"/>
            <a:ext cx="8226425" cy="400110"/>
          </a:xfrm>
          <a:prstGeom prst="rect">
            <a:avLst/>
          </a:prstGeom>
          <a:noFill/>
          <a:ln w="9525">
            <a:noFill/>
            <a:miter lim="800000"/>
            <a:headEnd/>
            <a:tailEnd/>
          </a:ln>
        </p:spPr>
        <p:txBody>
          <a:bodyPr>
            <a:prstTxWarp prst="textNoShape">
              <a:avLst/>
            </a:prstTxWarp>
            <a:spAutoFit/>
          </a:bodyPr>
          <a:lstStyle/>
          <a:p>
            <a:pPr algn="ctr"/>
            <a:r>
              <a:rPr lang="en-US" sz="2000"/>
              <a:t>Students list words and phrases they associate with the images. </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14</a:t>
            </a:fld>
            <a:endParaRPr lang="en-US"/>
          </a:p>
        </p:txBody>
      </p:sp>
      <p:sp>
        <p:nvSpPr>
          <p:cNvPr id="9" name="Title 6"/>
          <p:cNvSpPr txBox="1">
            <a:spLocks/>
          </p:cNvSpPr>
          <p:nvPr/>
        </p:nvSpPr>
        <p:spPr>
          <a:xfrm>
            <a:off x="519070" y="194774"/>
            <a:ext cx="8153400" cy="9906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2"/>
                </a:solidFill>
                <a:effectLst/>
                <a:uLnTx/>
                <a:uFillTx/>
                <a:latin typeface="+mj-lt"/>
                <a:ea typeface="+mj-ea"/>
                <a:cs typeface="+mj-cs"/>
              </a:rPr>
              <a:t>The lesson gives </a:t>
            </a:r>
            <a:r>
              <a:rPr kumimoji="0" lang="en-US" sz="3200" b="0" i="0" u="none" strike="noStrike" kern="1200" cap="none" spc="0" normalizeH="0" baseline="0" noProof="0" dirty="0">
                <a:ln>
                  <a:noFill/>
                </a:ln>
                <a:solidFill>
                  <a:schemeClr val="tx2"/>
                </a:solidFill>
                <a:effectLst/>
                <a:uLnTx/>
                <a:uFillTx/>
                <a:latin typeface="+mj-lt"/>
                <a:ea typeface="+mj-ea"/>
                <a:cs typeface="+mj-cs"/>
              </a:rPr>
              <a:t>students a reason for needing to/wanting to pay attention and be on task. </a:t>
            </a:r>
          </a:p>
        </p:txBody>
      </p:sp>
    </p:spTree>
    <p:extLst>
      <p:ext uri="{BB962C8B-B14F-4D97-AF65-F5344CB8AC3E}">
        <p14:creationId xmlns:p14="http://schemas.microsoft.com/office/powerpoint/2010/main" val="6160120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lan_angers.jpg"/>
          <p:cNvPicPr>
            <a:picLocks noChangeAspect="1"/>
          </p:cNvPicPr>
          <p:nvPr/>
        </p:nvPicPr>
        <p:blipFill>
          <a:blip r:embed="rId2"/>
          <a:stretch>
            <a:fillRect/>
          </a:stretch>
        </p:blipFill>
        <p:spPr>
          <a:xfrm>
            <a:off x="-674917" y="-1866900"/>
            <a:ext cx="12496800" cy="875030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15</a:t>
            </a:fld>
            <a:endParaRPr lang="en-US"/>
          </a:p>
        </p:txBody>
      </p:sp>
    </p:spTree>
    <p:extLst>
      <p:ext uri="{BB962C8B-B14F-4D97-AF65-F5344CB8AC3E}">
        <p14:creationId xmlns:p14="http://schemas.microsoft.com/office/powerpoint/2010/main" val="1195613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15" y="228600"/>
            <a:ext cx="6846945" cy="990600"/>
          </a:xfrm>
        </p:spPr>
        <p:txBody>
          <a:bodyPr>
            <a:noAutofit/>
          </a:bodyPr>
          <a:lstStyle/>
          <a:p>
            <a:r>
              <a:rPr lang="en-US" sz="3200"/>
              <a:t>Y a-t-</a:t>
            </a:r>
            <a:r>
              <a:rPr lang="en-US" sz="3200" dirty="0" err="1"/>
              <a:t>il</a:t>
            </a:r>
            <a:r>
              <a:rPr lang="en-US" sz="3200" dirty="0"/>
              <a:t>….? </a:t>
            </a:r>
            <a:r>
              <a:rPr lang="en-US" sz="3200" dirty="0" err="1"/>
              <a:t>Oui</a:t>
            </a:r>
            <a:r>
              <a:rPr lang="en-US" sz="3200" dirty="0"/>
              <a:t>, </a:t>
            </a:r>
            <a:r>
              <a:rPr lang="en-US" sz="3200" dirty="0" err="1"/>
              <a:t>il</a:t>
            </a:r>
            <a:r>
              <a:rPr lang="en-US" sz="3200" dirty="0"/>
              <a:t> y a </a:t>
            </a:r>
            <a:r>
              <a:rPr lang="en-US" sz="3200" dirty="0" err="1">
                <a:solidFill>
                  <a:srgbClr val="FF0000"/>
                </a:solidFill>
              </a:rPr>
              <a:t>une</a:t>
            </a:r>
            <a:r>
              <a:rPr lang="en-US" sz="3200" dirty="0"/>
              <a:t> </a:t>
            </a:r>
            <a:r>
              <a:rPr lang="en-US" sz="3200" dirty="0" err="1"/>
              <a:t>cathédrale</a:t>
            </a:r>
            <a:r>
              <a:rPr lang="en-US" sz="3200" dirty="0"/>
              <a:t>.</a:t>
            </a:r>
            <a:br>
              <a:rPr lang="en-US" sz="3200" dirty="0"/>
            </a:br>
            <a:r>
              <a:rPr lang="en-US" sz="3200" dirty="0"/>
              <a:t>Non, </a:t>
            </a:r>
            <a:r>
              <a:rPr lang="en-US" sz="3200" dirty="0" err="1"/>
              <a:t>il</a:t>
            </a:r>
            <a:r>
              <a:rPr lang="en-US" sz="3200" dirty="0"/>
              <a:t> </a:t>
            </a:r>
            <a:r>
              <a:rPr lang="en-US" sz="3200" dirty="0" err="1"/>
              <a:t>n’y</a:t>
            </a:r>
            <a:r>
              <a:rPr lang="en-US" sz="3200" dirty="0"/>
              <a:t> a pas </a:t>
            </a:r>
            <a:r>
              <a:rPr lang="en-US" sz="3200" dirty="0">
                <a:solidFill>
                  <a:srgbClr val="FF0000"/>
                </a:solidFill>
              </a:rPr>
              <a:t>de</a:t>
            </a:r>
            <a:r>
              <a:rPr lang="en-US" sz="3200" dirty="0"/>
              <a:t> </a:t>
            </a:r>
            <a:r>
              <a:rPr lang="en-US" sz="3200" dirty="0" err="1"/>
              <a:t>stade</a:t>
            </a:r>
            <a:r>
              <a:rPr lang="en-US" sz="3200" dirty="0"/>
              <a:t>.</a:t>
            </a:r>
            <a:endParaRPr lang="en-US" sz="3200" i="1" dirty="0">
              <a:solidFill>
                <a:schemeClr val="tx2"/>
              </a:solidFill>
            </a:endParaRPr>
          </a:p>
        </p:txBody>
      </p:sp>
      <p:pic>
        <p:nvPicPr>
          <p:cNvPr id="14" name="Picture 13" descr="images-4.jpeg"/>
          <p:cNvPicPr>
            <a:picLocks noChangeAspect="1"/>
          </p:cNvPicPr>
          <p:nvPr/>
        </p:nvPicPr>
        <p:blipFill>
          <a:blip r:embed="rId3"/>
          <a:stretch>
            <a:fillRect/>
          </a:stretch>
        </p:blipFill>
        <p:spPr>
          <a:xfrm>
            <a:off x="309013" y="1764223"/>
            <a:ext cx="2602686" cy="3474720"/>
          </a:xfrm>
          <a:prstGeom prst="rect">
            <a:avLst/>
          </a:prstGeom>
        </p:spPr>
      </p:pic>
      <p:sp>
        <p:nvSpPr>
          <p:cNvPr id="23" name="TextBox 22"/>
          <p:cNvSpPr txBox="1"/>
          <p:nvPr/>
        </p:nvSpPr>
        <p:spPr>
          <a:xfrm>
            <a:off x="435296" y="5558511"/>
            <a:ext cx="2131112"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bg1"/>
                </a:solidFill>
              </a:rPr>
              <a:t>une cathédrale</a:t>
            </a:r>
          </a:p>
        </p:txBody>
      </p:sp>
      <p:sp>
        <p:nvSpPr>
          <p:cNvPr id="22" name="TextBox 21"/>
          <p:cNvSpPr txBox="1"/>
          <p:nvPr/>
        </p:nvSpPr>
        <p:spPr>
          <a:xfrm>
            <a:off x="6244185" y="2286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dirty="0">
                <a:solidFill>
                  <a:schemeClr val="bg1"/>
                </a:solidFill>
              </a:rPr>
              <a:t>There is or there isn’t….. </a:t>
            </a:r>
            <a:endParaRPr lang="en-US" sz="2000" dirty="0">
              <a:solidFill>
                <a:schemeClr val="bg1"/>
              </a:solidFill>
            </a:endParaRPr>
          </a:p>
        </p:txBody>
      </p:sp>
      <p:sp>
        <p:nvSpPr>
          <p:cNvPr id="29" name="TextBox 28"/>
          <p:cNvSpPr txBox="1"/>
          <p:nvPr/>
        </p:nvSpPr>
        <p:spPr>
          <a:xfrm>
            <a:off x="3955152" y="3762403"/>
            <a:ext cx="1301709"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rgbClr val="FFFFFF"/>
                </a:solidFill>
              </a:rPr>
              <a:t>un stade</a:t>
            </a:r>
          </a:p>
        </p:txBody>
      </p:sp>
      <p:grpSp>
        <p:nvGrpSpPr>
          <p:cNvPr id="10" name="Group 9"/>
          <p:cNvGrpSpPr/>
          <p:nvPr/>
        </p:nvGrpSpPr>
        <p:grpSpPr>
          <a:xfrm>
            <a:off x="3097045" y="1777317"/>
            <a:ext cx="4229100" cy="1917700"/>
            <a:chOff x="3097045" y="1777317"/>
            <a:chExt cx="4229100" cy="1917700"/>
          </a:xfrm>
        </p:grpSpPr>
        <p:pic>
          <p:nvPicPr>
            <p:cNvPr id="28" name="Picture 27" descr="Unknown-2.jpeg"/>
            <p:cNvPicPr>
              <a:picLocks noChangeAspect="1"/>
            </p:cNvPicPr>
            <p:nvPr/>
          </p:nvPicPr>
          <p:blipFill>
            <a:blip r:embed="rId4"/>
            <a:stretch>
              <a:fillRect/>
            </a:stretch>
          </p:blipFill>
          <p:spPr>
            <a:xfrm>
              <a:off x="3097045" y="1777317"/>
              <a:ext cx="4229100" cy="1917700"/>
            </a:xfrm>
            <a:prstGeom prst="rect">
              <a:avLst/>
            </a:prstGeom>
          </p:spPr>
        </p:pic>
        <p:sp>
          <p:nvSpPr>
            <p:cNvPr id="15" name="TextBox 14"/>
            <p:cNvSpPr txBox="1"/>
            <p:nvPr/>
          </p:nvSpPr>
          <p:spPr>
            <a:xfrm>
              <a:off x="4891767" y="2019300"/>
              <a:ext cx="730188" cy="1446550"/>
            </a:xfrm>
            <a:prstGeom prst="rect">
              <a:avLst/>
            </a:prstGeom>
            <a:noFill/>
          </p:spPr>
          <p:txBody>
            <a:bodyPr wrap="none" rtlCol="0">
              <a:spAutoFit/>
            </a:bodyPr>
            <a:lstStyle/>
            <a:p>
              <a:r>
                <a:rPr lang="en-US" sz="8800">
                  <a:solidFill>
                    <a:srgbClr val="FF0000"/>
                  </a:solidFill>
                </a:rPr>
                <a:t>x</a:t>
              </a:r>
            </a:p>
          </p:txBody>
        </p:sp>
      </p:grpSp>
      <p:sp>
        <p:nvSpPr>
          <p:cNvPr id="11" name="Slide Number Placeholder 10"/>
          <p:cNvSpPr>
            <a:spLocks noGrp="1"/>
          </p:cNvSpPr>
          <p:nvPr>
            <p:ph type="sldNum" sz="quarter" idx="12"/>
          </p:nvPr>
        </p:nvSpPr>
        <p:spPr/>
        <p:txBody>
          <a:bodyPr>
            <a:normAutofit/>
          </a:bodyPr>
          <a:lstStyle/>
          <a:p>
            <a:fld id="{74C2F60E-34D8-DD42-93FD-7BD7AE432328}" type="slidenum">
              <a:rPr lang="en-US"/>
              <a:pPr/>
              <a:t>16</a:t>
            </a:fld>
            <a:endParaRPr lang="en-US"/>
          </a:p>
        </p:txBody>
      </p:sp>
    </p:spTree>
    <p:extLst>
      <p:ext uri="{BB962C8B-B14F-4D97-AF65-F5344CB8AC3E}">
        <p14:creationId xmlns:p14="http://schemas.microsoft.com/office/powerpoint/2010/main" val="157038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15" y="228600"/>
            <a:ext cx="6846945" cy="990600"/>
          </a:xfrm>
        </p:spPr>
        <p:txBody>
          <a:bodyPr>
            <a:noAutofit/>
          </a:bodyPr>
          <a:lstStyle/>
          <a:p>
            <a:r>
              <a:rPr lang="en-US" sz="3200"/>
              <a:t>Y a-t-il….? Oui, il y a </a:t>
            </a:r>
            <a:r>
              <a:rPr lang="en-US" sz="3200">
                <a:solidFill>
                  <a:srgbClr val="FF0000"/>
                </a:solidFill>
              </a:rPr>
              <a:t>un/une</a:t>
            </a:r>
            <a:r>
              <a:rPr lang="en-US" sz="3200"/>
              <a:t> ______.</a:t>
            </a:r>
            <a:br>
              <a:rPr lang="en-US" sz="3200"/>
            </a:br>
            <a:r>
              <a:rPr lang="en-US" sz="3200"/>
              <a:t>Non, il n’y a pas </a:t>
            </a:r>
            <a:r>
              <a:rPr lang="en-US" sz="3200">
                <a:solidFill>
                  <a:srgbClr val="FF0000"/>
                </a:solidFill>
              </a:rPr>
              <a:t>de</a:t>
            </a:r>
            <a:r>
              <a:rPr lang="en-US" sz="3200"/>
              <a:t> _______.</a:t>
            </a:r>
            <a:endParaRPr lang="en-US" sz="3200" i="1">
              <a:solidFill>
                <a:schemeClr val="tx2"/>
              </a:solidFill>
            </a:endParaRPr>
          </a:p>
        </p:txBody>
      </p:sp>
      <p:pic>
        <p:nvPicPr>
          <p:cNvPr id="14" name="Picture 13" descr="images-4.jpeg"/>
          <p:cNvPicPr>
            <a:picLocks noChangeAspect="1"/>
          </p:cNvPicPr>
          <p:nvPr/>
        </p:nvPicPr>
        <p:blipFill>
          <a:blip r:embed="rId3"/>
          <a:stretch>
            <a:fillRect/>
          </a:stretch>
        </p:blipFill>
        <p:spPr>
          <a:xfrm>
            <a:off x="309013" y="1764223"/>
            <a:ext cx="2602686" cy="3474720"/>
          </a:xfrm>
          <a:prstGeom prst="rect">
            <a:avLst/>
          </a:prstGeom>
        </p:spPr>
      </p:pic>
      <p:grpSp>
        <p:nvGrpSpPr>
          <p:cNvPr id="24" name="Group 23"/>
          <p:cNvGrpSpPr/>
          <p:nvPr/>
        </p:nvGrpSpPr>
        <p:grpSpPr>
          <a:xfrm>
            <a:off x="3616061" y="4104046"/>
            <a:ext cx="2551412" cy="2455679"/>
            <a:chOff x="3304298" y="4284679"/>
            <a:chExt cx="2551412" cy="2455679"/>
          </a:xfrm>
        </p:grpSpPr>
        <p:pic>
          <p:nvPicPr>
            <p:cNvPr id="12" name="Picture 11" descr="images-2.jpeg"/>
            <p:cNvPicPr>
              <a:picLocks noChangeAspect="1"/>
            </p:cNvPicPr>
            <p:nvPr/>
          </p:nvPicPr>
          <p:blipFill>
            <a:blip r:embed="rId4"/>
            <a:stretch>
              <a:fillRect/>
            </a:stretch>
          </p:blipFill>
          <p:spPr>
            <a:xfrm>
              <a:off x="3304298" y="4284679"/>
              <a:ext cx="2551412" cy="1911096"/>
            </a:xfrm>
            <a:prstGeom prst="rect">
              <a:avLst/>
            </a:prstGeom>
          </p:spPr>
        </p:pic>
        <p:sp>
          <p:nvSpPr>
            <p:cNvPr id="25" name="TextBox 24"/>
            <p:cNvSpPr txBox="1"/>
            <p:nvPr/>
          </p:nvSpPr>
          <p:spPr>
            <a:xfrm>
              <a:off x="3769100" y="6278693"/>
              <a:ext cx="1621808"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bg1"/>
                  </a:solidFill>
                </a:rPr>
                <a:t>un château</a:t>
              </a:r>
            </a:p>
          </p:txBody>
        </p:sp>
      </p:grpSp>
      <p:sp>
        <p:nvSpPr>
          <p:cNvPr id="22" name="TextBox 21"/>
          <p:cNvSpPr txBox="1"/>
          <p:nvPr/>
        </p:nvSpPr>
        <p:spPr>
          <a:xfrm>
            <a:off x="6244185" y="2286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dirty="0">
                <a:solidFill>
                  <a:schemeClr val="bg1"/>
                </a:solidFill>
              </a:rPr>
              <a:t>Places in a city…</a:t>
            </a:r>
          </a:p>
          <a:p>
            <a:r>
              <a:rPr lang="en-US" sz="2000" i="1" dirty="0">
                <a:solidFill>
                  <a:schemeClr val="bg1"/>
                </a:solidFill>
              </a:rPr>
              <a:t>There is or there isn’t….. </a:t>
            </a:r>
            <a:endParaRPr lang="en-US" sz="2000" dirty="0">
              <a:solidFill>
                <a:schemeClr val="bg1"/>
              </a:solidFill>
            </a:endParaRPr>
          </a:p>
        </p:txBody>
      </p:sp>
      <p:pic>
        <p:nvPicPr>
          <p:cNvPr id="28" name="Picture 27" descr="Unknown-2.jpeg"/>
          <p:cNvPicPr>
            <a:picLocks noChangeAspect="1"/>
          </p:cNvPicPr>
          <p:nvPr/>
        </p:nvPicPr>
        <p:blipFill>
          <a:blip r:embed="rId5"/>
          <a:stretch>
            <a:fillRect/>
          </a:stretch>
        </p:blipFill>
        <p:spPr>
          <a:xfrm>
            <a:off x="3097045" y="1777317"/>
            <a:ext cx="4229100" cy="1917700"/>
          </a:xfrm>
          <a:prstGeom prst="rect">
            <a:avLst/>
          </a:prstGeom>
        </p:spPr>
      </p:pic>
      <p:sp>
        <p:nvSpPr>
          <p:cNvPr id="15" name="TextBox 14"/>
          <p:cNvSpPr txBox="1"/>
          <p:nvPr/>
        </p:nvSpPr>
        <p:spPr>
          <a:xfrm>
            <a:off x="4891767" y="2019300"/>
            <a:ext cx="730188" cy="1446550"/>
          </a:xfrm>
          <a:prstGeom prst="rect">
            <a:avLst/>
          </a:prstGeom>
          <a:noFill/>
        </p:spPr>
        <p:txBody>
          <a:bodyPr wrap="none" rtlCol="0">
            <a:spAutoFit/>
          </a:bodyPr>
          <a:lstStyle/>
          <a:p>
            <a:r>
              <a:rPr lang="en-US" sz="8800">
                <a:solidFill>
                  <a:srgbClr val="FF0000"/>
                </a:solidFill>
              </a:rPr>
              <a:t>x</a:t>
            </a:r>
          </a:p>
        </p:txBody>
      </p:sp>
      <p:grpSp>
        <p:nvGrpSpPr>
          <p:cNvPr id="29" name="Group 28"/>
          <p:cNvGrpSpPr/>
          <p:nvPr/>
        </p:nvGrpSpPr>
        <p:grpSpPr>
          <a:xfrm>
            <a:off x="6664987" y="1777317"/>
            <a:ext cx="2146554" cy="3554569"/>
            <a:chOff x="3384421" y="2131202"/>
            <a:chExt cx="2146554" cy="3554569"/>
          </a:xfrm>
        </p:grpSpPr>
        <p:pic>
          <p:nvPicPr>
            <p:cNvPr id="31" name="Picture 30" descr="f0c55ae49e8745fe583d5ea5894b1899.jpg"/>
            <p:cNvPicPr>
              <a:picLocks noChangeAspect="1"/>
            </p:cNvPicPr>
            <p:nvPr/>
          </p:nvPicPr>
          <p:blipFill>
            <a:blip r:embed="rId6"/>
            <a:stretch>
              <a:fillRect/>
            </a:stretch>
          </p:blipFill>
          <p:spPr>
            <a:xfrm>
              <a:off x="3384421" y="2131202"/>
              <a:ext cx="2146554" cy="2862072"/>
            </a:xfrm>
            <a:prstGeom prst="rect">
              <a:avLst/>
            </a:prstGeom>
          </p:spPr>
        </p:pic>
        <p:sp>
          <p:nvSpPr>
            <p:cNvPr id="32" name="TextBox 31"/>
            <p:cNvSpPr txBox="1"/>
            <p:nvPr/>
          </p:nvSpPr>
          <p:spPr>
            <a:xfrm>
              <a:off x="3897839" y="5224106"/>
              <a:ext cx="1119718"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bg1"/>
                  </a:solidFill>
                </a:rPr>
                <a:t>un café</a:t>
              </a:r>
            </a:p>
          </p:txBody>
        </p:sp>
      </p:grpSp>
      <p:sp>
        <p:nvSpPr>
          <p:cNvPr id="16" name="Slide Number Placeholder 15"/>
          <p:cNvSpPr>
            <a:spLocks noGrp="1"/>
          </p:cNvSpPr>
          <p:nvPr>
            <p:ph type="sldNum" sz="quarter" idx="12"/>
          </p:nvPr>
        </p:nvSpPr>
        <p:spPr/>
        <p:txBody>
          <a:bodyPr>
            <a:normAutofit/>
          </a:bodyPr>
          <a:lstStyle/>
          <a:p>
            <a:fld id="{74C2F60E-34D8-DD42-93FD-7BD7AE432328}" type="slidenum">
              <a:rPr lang="en-US"/>
              <a:pPr/>
              <a:t>17</a:t>
            </a:fld>
            <a:endParaRPr lang="en-US"/>
          </a:p>
        </p:txBody>
      </p:sp>
    </p:spTree>
    <p:extLst>
      <p:ext uri="{BB962C8B-B14F-4D97-AF65-F5344CB8AC3E}">
        <p14:creationId xmlns:p14="http://schemas.microsoft.com/office/powerpoint/2010/main" val="135982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15" y="228600"/>
            <a:ext cx="6846945" cy="990600"/>
          </a:xfrm>
        </p:spPr>
        <p:txBody>
          <a:bodyPr>
            <a:noAutofit/>
          </a:bodyPr>
          <a:lstStyle/>
          <a:p>
            <a:r>
              <a:rPr lang="en-US" sz="3200"/>
              <a:t>Y a-t-il….? Oui, il y a </a:t>
            </a:r>
            <a:r>
              <a:rPr lang="en-US" sz="3200">
                <a:solidFill>
                  <a:srgbClr val="FF0000"/>
                </a:solidFill>
              </a:rPr>
              <a:t>un/une</a:t>
            </a:r>
            <a:r>
              <a:rPr lang="en-US" sz="3200"/>
              <a:t> ______.</a:t>
            </a:r>
            <a:br>
              <a:rPr lang="en-US" sz="3200"/>
            </a:br>
            <a:r>
              <a:rPr lang="en-US" sz="3200"/>
              <a:t>Non, il n’y a pas </a:t>
            </a:r>
            <a:r>
              <a:rPr lang="en-US" sz="3200">
                <a:solidFill>
                  <a:srgbClr val="FF0000"/>
                </a:solidFill>
              </a:rPr>
              <a:t>de</a:t>
            </a:r>
            <a:r>
              <a:rPr lang="en-US" sz="3200"/>
              <a:t> _______.</a:t>
            </a:r>
            <a:endParaRPr lang="en-US" sz="3200" i="1">
              <a:solidFill>
                <a:schemeClr val="tx2"/>
              </a:solidFill>
            </a:endParaRPr>
          </a:p>
        </p:txBody>
      </p:sp>
      <p:pic>
        <p:nvPicPr>
          <p:cNvPr id="14" name="Picture 13" descr="images-4.jpeg"/>
          <p:cNvPicPr>
            <a:picLocks noChangeAspect="1"/>
          </p:cNvPicPr>
          <p:nvPr/>
        </p:nvPicPr>
        <p:blipFill>
          <a:blip r:embed="rId3"/>
          <a:stretch>
            <a:fillRect/>
          </a:stretch>
        </p:blipFill>
        <p:spPr>
          <a:xfrm>
            <a:off x="309013" y="1764223"/>
            <a:ext cx="2602686" cy="3474720"/>
          </a:xfrm>
          <a:prstGeom prst="rect">
            <a:avLst/>
          </a:prstGeom>
        </p:spPr>
      </p:pic>
      <p:pic>
        <p:nvPicPr>
          <p:cNvPr id="12" name="Picture 11" descr="images-2.jpeg"/>
          <p:cNvPicPr>
            <a:picLocks noChangeAspect="1"/>
          </p:cNvPicPr>
          <p:nvPr/>
        </p:nvPicPr>
        <p:blipFill>
          <a:blip r:embed="rId4"/>
          <a:stretch>
            <a:fillRect/>
          </a:stretch>
        </p:blipFill>
        <p:spPr>
          <a:xfrm>
            <a:off x="3304298" y="4284679"/>
            <a:ext cx="2551412" cy="1911096"/>
          </a:xfrm>
          <a:prstGeom prst="rect">
            <a:avLst/>
          </a:prstGeom>
        </p:spPr>
      </p:pic>
      <p:sp>
        <p:nvSpPr>
          <p:cNvPr id="22" name="TextBox 21"/>
          <p:cNvSpPr txBox="1"/>
          <p:nvPr/>
        </p:nvSpPr>
        <p:spPr>
          <a:xfrm>
            <a:off x="6244185" y="2286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dirty="0">
                <a:solidFill>
                  <a:schemeClr val="bg1"/>
                </a:solidFill>
              </a:rPr>
              <a:t>There is or there isn’t….. </a:t>
            </a:r>
            <a:endParaRPr lang="en-US" sz="2000" dirty="0">
              <a:solidFill>
                <a:schemeClr val="bg1"/>
              </a:solidFill>
            </a:endParaRPr>
          </a:p>
        </p:txBody>
      </p:sp>
      <p:pic>
        <p:nvPicPr>
          <p:cNvPr id="28" name="Picture 27" descr="Unknown-2.jpeg"/>
          <p:cNvPicPr>
            <a:picLocks noChangeAspect="1"/>
          </p:cNvPicPr>
          <p:nvPr/>
        </p:nvPicPr>
        <p:blipFill>
          <a:blip r:embed="rId5"/>
          <a:stretch>
            <a:fillRect/>
          </a:stretch>
        </p:blipFill>
        <p:spPr>
          <a:xfrm>
            <a:off x="3097045" y="1548150"/>
            <a:ext cx="4229100" cy="1917700"/>
          </a:xfrm>
          <a:prstGeom prst="rect">
            <a:avLst/>
          </a:prstGeom>
        </p:spPr>
      </p:pic>
      <p:sp>
        <p:nvSpPr>
          <p:cNvPr id="15" name="TextBox 14"/>
          <p:cNvSpPr txBox="1"/>
          <p:nvPr/>
        </p:nvSpPr>
        <p:spPr>
          <a:xfrm>
            <a:off x="4891767" y="2019300"/>
            <a:ext cx="730188" cy="1446550"/>
          </a:xfrm>
          <a:prstGeom prst="rect">
            <a:avLst/>
          </a:prstGeom>
          <a:noFill/>
        </p:spPr>
        <p:txBody>
          <a:bodyPr wrap="none" rtlCol="0">
            <a:spAutoFit/>
          </a:bodyPr>
          <a:lstStyle/>
          <a:p>
            <a:r>
              <a:rPr lang="en-US" sz="8800">
                <a:solidFill>
                  <a:srgbClr val="FF0000"/>
                </a:solidFill>
              </a:rPr>
              <a:t>x</a:t>
            </a:r>
          </a:p>
        </p:txBody>
      </p:sp>
      <p:pic>
        <p:nvPicPr>
          <p:cNvPr id="17" name="Picture 16" descr="f0c55ae49e8745fe583d5ea5894b1899.jpg"/>
          <p:cNvPicPr>
            <a:picLocks noChangeAspect="1"/>
          </p:cNvPicPr>
          <p:nvPr/>
        </p:nvPicPr>
        <p:blipFill>
          <a:blip r:embed="rId6"/>
          <a:stretch>
            <a:fillRect/>
          </a:stretch>
        </p:blipFill>
        <p:spPr>
          <a:xfrm>
            <a:off x="6664987" y="3465850"/>
            <a:ext cx="2146554" cy="2862072"/>
          </a:xfrm>
          <a:prstGeom prst="rect">
            <a:avLst/>
          </a:prstGeom>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18</a:t>
            </a:fld>
            <a:endParaRPr lang="en-US"/>
          </a:p>
        </p:txBody>
      </p:sp>
    </p:spTree>
    <p:extLst>
      <p:ext uri="{BB962C8B-B14F-4D97-AF65-F5344CB8AC3E}">
        <p14:creationId xmlns:p14="http://schemas.microsoft.com/office/powerpoint/2010/main" val="13056748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915" y="228600"/>
            <a:ext cx="6846945" cy="990600"/>
          </a:xfrm>
        </p:spPr>
        <p:txBody>
          <a:bodyPr>
            <a:noAutofit/>
          </a:bodyPr>
          <a:lstStyle/>
          <a:p>
            <a:r>
              <a:rPr lang="en-US" sz="3600"/>
              <a:t>Y a-t-il….?		un?   une?   </a:t>
            </a:r>
            <a:r>
              <a:rPr lang="en-US" sz="3600">
                <a:solidFill>
                  <a:srgbClr val="FF0000"/>
                </a:solidFill>
              </a:rPr>
              <a:t>de</a:t>
            </a:r>
            <a:r>
              <a:rPr lang="en-US" sz="3600"/>
              <a:t>? </a:t>
            </a:r>
            <a:endParaRPr lang="en-US" sz="3600" i="1">
              <a:solidFill>
                <a:schemeClr val="tx2"/>
              </a:solidFill>
            </a:endParaRPr>
          </a:p>
        </p:txBody>
      </p:sp>
      <p:pic>
        <p:nvPicPr>
          <p:cNvPr id="12" name="Picture 11" descr="images-2.jpeg"/>
          <p:cNvPicPr>
            <a:picLocks noChangeAspect="1"/>
          </p:cNvPicPr>
          <p:nvPr/>
        </p:nvPicPr>
        <p:blipFill>
          <a:blip r:embed="rId3"/>
          <a:stretch>
            <a:fillRect/>
          </a:stretch>
        </p:blipFill>
        <p:spPr>
          <a:xfrm>
            <a:off x="3304298" y="4284679"/>
            <a:ext cx="2551412" cy="1911096"/>
          </a:xfrm>
          <a:prstGeom prst="rect">
            <a:avLst/>
          </a:prstGeom>
        </p:spPr>
      </p:pic>
      <p:pic>
        <p:nvPicPr>
          <p:cNvPr id="14" name="Picture 13" descr="images-4.jpeg"/>
          <p:cNvPicPr>
            <a:picLocks noChangeAspect="1"/>
          </p:cNvPicPr>
          <p:nvPr/>
        </p:nvPicPr>
        <p:blipFill>
          <a:blip r:embed="rId4"/>
          <a:stretch>
            <a:fillRect/>
          </a:stretch>
        </p:blipFill>
        <p:spPr>
          <a:xfrm>
            <a:off x="309013" y="1764223"/>
            <a:ext cx="2602686" cy="3474720"/>
          </a:xfrm>
          <a:prstGeom prst="rect">
            <a:avLst/>
          </a:prstGeom>
        </p:spPr>
      </p:pic>
      <p:pic>
        <p:nvPicPr>
          <p:cNvPr id="28" name="Picture 27" descr="Unknown-2.jpeg"/>
          <p:cNvPicPr>
            <a:picLocks noChangeAspect="1"/>
          </p:cNvPicPr>
          <p:nvPr/>
        </p:nvPicPr>
        <p:blipFill>
          <a:blip r:embed="rId5"/>
          <a:stretch>
            <a:fillRect/>
          </a:stretch>
        </p:blipFill>
        <p:spPr>
          <a:xfrm>
            <a:off x="3097045" y="1777317"/>
            <a:ext cx="4229100" cy="1917700"/>
          </a:xfrm>
          <a:prstGeom prst="rect">
            <a:avLst/>
          </a:prstGeom>
        </p:spPr>
      </p:pic>
      <p:sp>
        <p:nvSpPr>
          <p:cNvPr id="9" name="TextBox 8"/>
          <p:cNvSpPr txBox="1"/>
          <p:nvPr/>
        </p:nvSpPr>
        <p:spPr>
          <a:xfrm>
            <a:off x="6218785" y="3683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11" name="Picture 10" descr="f0c55ae49e8745fe583d5ea5894b1899.jpg"/>
          <p:cNvPicPr>
            <a:picLocks noChangeAspect="1"/>
          </p:cNvPicPr>
          <p:nvPr/>
        </p:nvPicPr>
        <p:blipFill>
          <a:blip r:embed="rId6"/>
          <a:stretch>
            <a:fillRect/>
          </a:stretch>
        </p:blipFill>
        <p:spPr>
          <a:xfrm>
            <a:off x="6664987" y="3208353"/>
            <a:ext cx="2146554" cy="2862072"/>
          </a:xfrm>
          <a:prstGeom prst="rect">
            <a:avLst/>
          </a:prstGeom>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19</a:t>
            </a:fld>
            <a:endParaRPr lang="en-US"/>
          </a:p>
        </p:txBody>
      </p:sp>
    </p:spTree>
    <p:extLst>
      <p:ext uri="{BB962C8B-B14F-4D97-AF65-F5344CB8AC3E}">
        <p14:creationId xmlns:p14="http://schemas.microsoft.com/office/powerpoint/2010/main" val="1670293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175322" cy="646331"/>
          </a:xfrm>
          <a:prstGeom prst="rect">
            <a:avLst/>
          </a:prstGeom>
          <a:noFill/>
          <a:ln w="9525">
            <a:noFill/>
            <a:miter lim="800000"/>
            <a:headEnd/>
            <a:tailEnd/>
          </a:ln>
        </p:spPr>
        <p:txBody>
          <a:bodyPr wrap="none">
            <a:prstTxWarp prst="textNoShape">
              <a:avLst/>
            </a:prstTxWarp>
            <a:spAutoFit/>
          </a:bodyPr>
          <a:lstStyle/>
          <a:p>
            <a:r>
              <a:rPr lang="en-US" dirty="0"/>
              <a:t>Degree of </a:t>
            </a:r>
          </a:p>
          <a:p>
            <a:r>
              <a:rPr lang="en-US" dirty="0"/>
              <a:t>Retention</a:t>
            </a:r>
          </a:p>
        </p:txBody>
      </p:sp>
      <p:sp>
        <p:nvSpPr>
          <p:cNvPr id="113667" name="Text Box 3"/>
          <p:cNvSpPr txBox="1">
            <a:spLocks noChangeArrowheads="1"/>
          </p:cNvSpPr>
          <p:nvPr/>
        </p:nvSpPr>
        <p:spPr bwMode="auto">
          <a:xfrm>
            <a:off x="4056063" y="5940425"/>
            <a:ext cx="1712328" cy="369332"/>
          </a:xfrm>
          <a:prstGeom prst="rect">
            <a:avLst/>
          </a:prstGeom>
          <a:noFill/>
          <a:ln w="9525">
            <a:noFill/>
            <a:miter lim="800000"/>
            <a:headEnd/>
            <a:tailEnd/>
          </a:ln>
        </p:spPr>
        <p:txBody>
          <a:bodyPr wrap="none">
            <a:prstTxWarp prst="textNoShape">
              <a:avLst/>
            </a:prstTxWarp>
            <a:spAutoFit/>
          </a:bodyPr>
          <a:lstStyle/>
          <a:p>
            <a:r>
              <a:rPr lang="en-US"/>
              <a:t>Time in Minutes</a:t>
            </a:r>
          </a:p>
        </p:txBody>
      </p:sp>
      <p:sp>
        <p:nvSpPr>
          <p:cNvPr id="113668" name="Rectangle 4"/>
          <p:cNvSpPr>
            <a:spLocks noGrp="1" noChangeArrowheads="1"/>
          </p:cNvSpPr>
          <p:nvPr>
            <p:ph type="title"/>
          </p:nvPr>
        </p:nvSpPr>
        <p:spPr>
          <a:xfrm>
            <a:off x="177800" y="-101600"/>
            <a:ext cx="8229600" cy="990600"/>
          </a:xfrm>
        </p:spPr>
        <p:txBody>
          <a:bodyPr>
            <a:noAutofit/>
          </a:bodyPr>
          <a:lstStyle/>
          <a:p>
            <a:r>
              <a:rPr lang="en-US" sz="3200">
                <a:solidFill>
                  <a:schemeClr val="tx1"/>
                </a:solidFill>
              </a:rPr>
              <a:t>Primacy-Recency</a:t>
            </a:r>
            <a:br>
              <a:rPr lang="en-US" sz="3200">
                <a:solidFill>
                  <a:schemeClr val="tx1"/>
                </a:solidFill>
              </a:rPr>
            </a:br>
            <a:r>
              <a:rPr lang="en-US" sz="2400">
                <a:solidFill>
                  <a:schemeClr val="tx1"/>
                </a:solidFill>
              </a:rPr>
              <a:t>We learn best what we learn first and last.</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2055813" cy="338138"/>
          </a:xfrm>
          <a:prstGeom prst="rect">
            <a:avLst/>
          </a:prstGeom>
          <a:noFill/>
          <a:ln w="9525">
            <a:noFill/>
            <a:miter lim="800000"/>
            <a:headEnd/>
            <a:tailEnd/>
          </a:ln>
        </p:spPr>
        <p:txBody>
          <a:bodyPr wrap="none">
            <a:prstTxWarp prst="textNoShape">
              <a:avLst/>
            </a:prstTxWarp>
            <a:spAutoFit/>
          </a:bodyPr>
          <a:lstStyle/>
          <a:p>
            <a:r>
              <a:rPr lang="en-US" sz="1600">
                <a:solidFill>
                  <a:srgbClr val="000000"/>
                </a:solidFill>
              </a:rPr>
              <a:t>Adapted from Sousa</a:t>
            </a:r>
          </a:p>
        </p:txBody>
      </p:sp>
      <p:sp>
        <p:nvSpPr>
          <p:cNvPr id="10" name="TextBox 9"/>
          <p:cNvSpPr txBox="1">
            <a:spLocks noChangeArrowheads="1"/>
          </p:cNvSpPr>
          <p:nvPr/>
        </p:nvSpPr>
        <p:spPr bwMode="auto">
          <a:xfrm>
            <a:off x="2104696" y="4217185"/>
            <a:ext cx="1951367" cy="1015663"/>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chemeClr val="bg1"/>
                </a:solidFill>
                <a:ea typeface="Times New Roman" pitchFamily="-101" charset="0"/>
                <a:cs typeface="Times New Roman" pitchFamily="-101" charset="0"/>
              </a:rPr>
              <a:t>Gain Attention /</a:t>
            </a:r>
          </a:p>
          <a:p>
            <a:pPr algn="ctr"/>
            <a:r>
              <a:rPr lang="en-US" sz="2000" b="1">
                <a:solidFill>
                  <a:schemeClr val="bg1"/>
                </a:solidFill>
                <a:ea typeface="Times New Roman" pitchFamily="-101" charset="0"/>
                <a:cs typeface="Times New Roman" pitchFamily="-101" charset="0"/>
              </a:rPr>
              <a:t>Activate Prior</a:t>
            </a:r>
          </a:p>
          <a:p>
            <a:pPr algn="ctr"/>
            <a:r>
              <a:rPr lang="en-US" sz="2000" b="1">
                <a:solidFill>
                  <a:schemeClr val="bg1"/>
                </a:solidFill>
                <a:ea typeface="Times New Roman" pitchFamily="-101" charset="0"/>
                <a:cs typeface="Times New Roman" pitchFamily="-101" charset="0"/>
              </a:rPr>
              <a:t>Knowledge</a:t>
            </a:r>
            <a:endParaRPr lang="en-US" sz="2000" b="1">
              <a:solidFill>
                <a:schemeClr val="bg1"/>
              </a:solidFill>
            </a:endParaRPr>
          </a:p>
        </p:txBody>
      </p:sp>
      <p:sp>
        <p:nvSpPr>
          <p:cNvPr id="11" name="TextBox 10"/>
          <p:cNvSpPr txBox="1">
            <a:spLocks noChangeArrowheads="1"/>
          </p:cNvSpPr>
          <p:nvPr/>
        </p:nvSpPr>
        <p:spPr bwMode="auto">
          <a:xfrm>
            <a:off x="3028950" y="2810797"/>
            <a:ext cx="2151063" cy="46196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640388" y="3511550"/>
            <a:ext cx="3057525" cy="831850"/>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13" name="Cloud Callout 12"/>
          <p:cNvSpPr/>
          <p:nvPr/>
        </p:nvSpPr>
        <p:spPr>
          <a:xfrm>
            <a:off x="5776913" y="88900"/>
            <a:ext cx="3238500" cy="1450848"/>
          </a:xfrm>
          <a:prstGeom prst="cloudCallout">
            <a:avLst>
              <a:gd name="adj1" fmla="val -126323"/>
              <a:gd name="adj2" fmla="val 8438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What is the most important thing in the lesson? Do it first.</a:t>
            </a:r>
          </a:p>
        </p:txBody>
      </p:sp>
      <p:sp>
        <p:nvSpPr>
          <p:cNvPr id="15" name="Slide Number Placeholder 14"/>
          <p:cNvSpPr>
            <a:spLocks noGrp="1"/>
          </p:cNvSpPr>
          <p:nvPr>
            <p:ph type="sldNum" sz="quarter" idx="12"/>
          </p:nvPr>
        </p:nvSpPr>
        <p:spPr/>
        <p:txBody>
          <a:bodyPr>
            <a:normAutofit/>
          </a:bodyPr>
          <a:lstStyle/>
          <a:p>
            <a:fld id="{74C2F60E-34D8-DD42-93FD-7BD7AE432328}" type="slidenum">
              <a:rPr lang="en-US"/>
              <a:pPr/>
              <a:t>2</a:t>
            </a:fld>
            <a:endParaRPr lang="en-US"/>
          </a:p>
        </p:txBody>
      </p:sp>
    </p:spTree>
    <p:extLst>
      <p:ext uri="{BB962C8B-B14F-4D97-AF65-F5344CB8AC3E}">
        <p14:creationId xmlns:p14="http://schemas.microsoft.com/office/powerpoint/2010/main" val="48979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915" y="228600"/>
            <a:ext cx="6846945" cy="990600"/>
          </a:xfrm>
        </p:spPr>
        <p:txBody>
          <a:bodyPr>
            <a:noAutofit/>
          </a:bodyPr>
          <a:lstStyle/>
          <a:p>
            <a:r>
              <a:rPr lang="en-US" sz="3600"/>
              <a:t>Y a-t-il….?		un?   une?   </a:t>
            </a:r>
            <a:r>
              <a:rPr lang="en-US" sz="3600">
                <a:solidFill>
                  <a:srgbClr val="FF0000"/>
                </a:solidFill>
              </a:rPr>
              <a:t>de</a:t>
            </a:r>
            <a:r>
              <a:rPr lang="en-US" sz="3600"/>
              <a:t>? </a:t>
            </a:r>
            <a:endParaRPr lang="en-US" sz="3600" i="1">
              <a:solidFill>
                <a:schemeClr val="tx2"/>
              </a:solidFill>
            </a:endParaRPr>
          </a:p>
        </p:txBody>
      </p:sp>
      <p:sp>
        <p:nvSpPr>
          <p:cNvPr id="9" name="TextBox 8"/>
          <p:cNvSpPr txBox="1"/>
          <p:nvPr/>
        </p:nvSpPr>
        <p:spPr>
          <a:xfrm>
            <a:off x="6218785" y="3683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13" name="Picture 12" descr="b9cbecbb0d96f7ced49f6a615fcee8e8.jpg"/>
          <p:cNvPicPr>
            <a:picLocks noChangeAspect="1"/>
          </p:cNvPicPr>
          <p:nvPr/>
        </p:nvPicPr>
        <p:blipFill>
          <a:blip r:embed="rId3"/>
          <a:stretch>
            <a:fillRect/>
          </a:stretch>
        </p:blipFill>
        <p:spPr>
          <a:xfrm>
            <a:off x="368915" y="1628389"/>
            <a:ext cx="2520794" cy="1892808"/>
          </a:xfrm>
          <a:prstGeom prst="rect">
            <a:avLst/>
          </a:prstGeom>
        </p:spPr>
      </p:pic>
      <p:sp>
        <p:nvSpPr>
          <p:cNvPr id="16" name="TextBox 15"/>
          <p:cNvSpPr txBox="1"/>
          <p:nvPr/>
        </p:nvSpPr>
        <p:spPr>
          <a:xfrm>
            <a:off x="940171" y="3630138"/>
            <a:ext cx="1317037"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bg1"/>
                </a:solidFill>
              </a:rPr>
              <a:t>une gare</a:t>
            </a:r>
          </a:p>
        </p:txBody>
      </p:sp>
      <p:grpSp>
        <p:nvGrpSpPr>
          <p:cNvPr id="22" name="Group 21"/>
          <p:cNvGrpSpPr/>
          <p:nvPr/>
        </p:nvGrpSpPr>
        <p:grpSpPr>
          <a:xfrm>
            <a:off x="1289511" y="4315968"/>
            <a:ext cx="4929274" cy="2112264"/>
            <a:chOff x="6147081" y="2743987"/>
            <a:chExt cx="4929274" cy="2112264"/>
          </a:xfrm>
        </p:grpSpPr>
        <p:pic>
          <p:nvPicPr>
            <p:cNvPr id="11" name="Picture 10" descr="images-5.jpeg"/>
            <p:cNvPicPr>
              <a:picLocks noChangeAspect="1"/>
            </p:cNvPicPr>
            <p:nvPr/>
          </p:nvPicPr>
          <p:blipFill>
            <a:blip r:embed="rId4"/>
            <a:stretch>
              <a:fillRect/>
            </a:stretch>
          </p:blipFill>
          <p:spPr>
            <a:xfrm>
              <a:off x="6147081" y="2743987"/>
              <a:ext cx="3244251" cy="2112264"/>
            </a:xfrm>
            <a:prstGeom prst="rect">
              <a:avLst/>
            </a:prstGeom>
          </p:spPr>
        </p:pic>
        <p:sp>
          <p:nvSpPr>
            <p:cNvPr id="18" name="TextBox 17"/>
            <p:cNvSpPr txBox="1"/>
            <p:nvPr/>
          </p:nvSpPr>
          <p:spPr>
            <a:xfrm>
              <a:off x="9692292" y="3800119"/>
              <a:ext cx="1384063"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bg1"/>
                  </a:solidFill>
                </a:rPr>
                <a:t>un fleuve</a:t>
              </a:r>
            </a:p>
          </p:txBody>
        </p:sp>
      </p:grpSp>
      <p:pic>
        <p:nvPicPr>
          <p:cNvPr id="14" name="Picture 13" descr="images-8.jpeg"/>
          <p:cNvPicPr>
            <a:picLocks noChangeAspect="1"/>
          </p:cNvPicPr>
          <p:nvPr/>
        </p:nvPicPr>
        <p:blipFill>
          <a:blip r:embed="rId5"/>
          <a:stretch>
            <a:fillRect/>
          </a:stretch>
        </p:blipFill>
        <p:spPr>
          <a:xfrm>
            <a:off x="6396585" y="1838701"/>
            <a:ext cx="2528340" cy="1682496"/>
          </a:xfrm>
          <a:prstGeom prst="rect">
            <a:avLst/>
          </a:prstGeom>
        </p:spPr>
      </p:pic>
      <p:sp>
        <p:nvSpPr>
          <p:cNvPr id="15" name="TextBox 14"/>
          <p:cNvSpPr txBox="1"/>
          <p:nvPr/>
        </p:nvSpPr>
        <p:spPr>
          <a:xfrm>
            <a:off x="6740702" y="3630138"/>
            <a:ext cx="1676360"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bg1"/>
                </a:solidFill>
              </a:rPr>
              <a:t>une piscine</a:t>
            </a:r>
          </a:p>
        </p:txBody>
      </p:sp>
      <p:sp>
        <p:nvSpPr>
          <p:cNvPr id="23" name="TextBox 22"/>
          <p:cNvSpPr txBox="1"/>
          <p:nvPr/>
        </p:nvSpPr>
        <p:spPr>
          <a:xfrm>
            <a:off x="4017480" y="3630138"/>
            <a:ext cx="1451539"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bg1"/>
                </a:solidFill>
              </a:rPr>
              <a:t>une plage</a:t>
            </a:r>
          </a:p>
        </p:txBody>
      </p:sp>
      <p:grpSp>
        <p:nvGrpSpPr>
          <p:cNvPr id="24" name="Group 16"/>
          <p:cNvGrpSpPr/>
          <p:nvPr/>
        </p:nvGrpSpPr>
        <p:grpSpPr>
          <a:xfrm>
            <a:off x="3451802" y="1648615"/>
            <a:ext cx="2582895" cy="1892808"/>
            <a:chOff x="6244185" y="1789115"/>
            <a:chExt cx="2582895" cy="1892808"/>
          </a:xfrm>
        </p:grpSpPr>
        <p:pic>
          <p:nvPicPr>
            <p:cNvPr id="25" name="Picture 24" descr="Unknown-1.jpeg"/>
            <p:cNvPicPr>
              <a:picLocks noChangeAspect="1"/>
            </p:cNvPicPr>
            <p:nvPr/>
          </p:nvPicPr>
          <p:blipFill>
            <a:blip r:embed="rId6"/>
            <a:stretch>
              <a:fillRect/>
            </a:stretch>
          </p:blipFill>
          <p:spPr>
            <a:xfrm>
              <a:off x="6244185" y="1789115"/>
              <a:ext cx="2582895" cy="1892808"/>
            </a:xfrm>
            <a:prstGeom prst="rect">
              <a:avLst/>
            </a:prstGeom>
          </p:spPr>
        </p:pic>
        <p:sp>
          <p:nvSpPr>
            <p:cNvPr id="26" name="TextBox 25"/>
            <p:cNvSpPr txBox="1"/>
            <p:nvPr/>
          </p:nvSpPr>
          <p:spPr>
            <a:xfrm>
              <a:off x="7326145" y="2095500"/>
              <a:ext cx="730188" cy="1446550"/>
            </a:xfrm>
            <a:prstGeom prst="rect">
              <a:avLst/>
            </a:prstGeom>
            <a:noFill/>
          </p:spPr>
          <p:txBody>
            <a:bodyPr wrap="none" rtlCol="0">
              <a:spAutoFit/>
            </a:bodyPr>
            <a:lstStyle/>
            <a:p>
              <a:r>
                <a:rPr lang="en-US" sz="8800">
                  <a:solidFill>
                    <a:srgbClr val="FF0000"/>
                  </a:solidFill>
                </a:rPr>
                <a:t>x</a:t>
              </a:r>
            </a:p>
          </p:txBody>
        </p:sp>
      </p:grpSp>
      <p:sp>
        <p:nvSpPr>
          <p:cNvPr id="17" name="Slide Number Placeholder 16"/>
          <p:cNvSpPr>
            <a:spLocks noGrp="1"/>
          </p:cNvSpPr>
          <p:nvPr>
            <p:ph type="sldNum" sz="quarter" idx="12"/>
          </p:nvPr>
        </p:nvSpPr>
        <p:spPr/>
        <p:txBody>
          <a:bodyPr>
            <a:normAutofit/>
          </a:bodyPr>
          <a:lstStyle/>
          <a:p>
            <a:fld id="{74C2F60E-34D8-DD42-93FD-7BD7AE432328}" type="slidenum">
              <a:rPr lang="en-US"/>
              <a:pPr/>
              <a:t>20</a:t>
            </a:fld>
            <a:endParaRPr lang="en-US"/>
          </a:p>
        </p:txBody>
      </p:sp>
    </p:spTree>
    <p:extLst>
      <p:ext uri="{BB962C8B-B14F-4D97-AF65-F5344CB8AC3E}">
        <p14:creationId xmlns:p14="http://schemas.microsoft.com/office/powerpoint/2010/main" val="140161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Tu aimes Angers?</a:t>
            </a:r>
          </a:p>
        </p:txBody>
      </p:sp>
      <p:sp>
        <p:nvSpPr>
          <p:cNvPr id="4" name="Content Placeholder 3"/>
          <p:cNvSpPr>
            <a:spLocks noGrp="1"/>
          </p:cNvSpPr>
          <p:nvPr>
            <p:ph sz="quarter" idx="1"/>
          </p:nvPr>
        </p:nvSpPr>
        <p:spPr/>
        <p:txBody>
          <a:bodyPr/>
          <a:lstStyle/>
          <a:p>
            <a:r>
              <a:rPr lang="en-US"/>
              <a:t>Oui, parce qu’il y a ______________.</a:t>
            </a:r>
          </a:p>
          <a:p>
            <a:r>
              <a:rPr lang="en-US"/>
              <a:t>Non, parce qu’il n’y a pas de _____________.</a:t>
            </a:r>
          </a:p>
        </p:txBody>
      </p:sp>
      <p:pic>
        <p:nvPicPr>
          <p:cNvPr id="5" name="Picture 4" descr="images-4.jpeg"/>
          <p:cNvPicPr>
            <a:picLocks noChangeAspect="1"/>
          </p:cNvPicPr>
          <p:nvPr/>
        </p:nvPicPr>
        <p:blipFill>
          <a:blip r:embed="rId2"/>
          <a:stretch>
            <a:fillRect/>
          </a:stretch>
        </p:blipFill>
        <p:spPr>
          <a:xfrm>
            <a:off x="0" y="2718218"/>
            <a:ext cx="2191734" cy="2926080"/>
          </a:xfrm>
          <a:prstGeom prst="rect">
            <a:avLst/>
          </a:prstGeom>
        </p:spPr>
      </p:pic>
      <p:pic>
        <p:nvPicPr>
          <p:cNvPr id="7" name="Picture 6" descr="Unknown-2.jpeg"/>
          <p:cNvPicPr>
            <a:picLocks noChangeAspect="1"/>
          </p:cNvPicPr>
          <p:nvPr/>
        </p:nvPicPr>
        <p:blipFill>
          <a:blip r:embed="rId3"/>
          <a:stretch>
            <a:fillRect/>
          </a:stretch>
        </p:blipFill>
        <p:spPr>
          <a:xfrm>
            <a:off x="0" y="5309250"/>
            <a:ext cx="3024788" cy="1371600"/>
          </a:xfrm>
          <a:prstGeom prst="rect">
            <a:avLst/>
          </a:prstGeom>
        </p:spPr>
      </p:pic>
      <p:pic>
        <p:nvPicPr>
          <p:cNvPr id="8" name="Picture 7" descr="images-8.jpeg"/>
          <p:cNvPicPr>
            <a:picLocks noChangeAspect="1"/>
          </p:cNvPicPr>
          <p:nvPr/>
        </p:nvPicPr>
        <p:blipFill>
          <a:blip r:embed="rId4"/>
          <a:stretch>
            <a:fillRect/>
          </a:stretch>
        </p:blipFill>
        <p:spPr>
          <a:xfrm>
            <a:off x="4254838" y="5048694"/>
            <a:ext cx="2528340" cy="1682496"/>
          </a:xfrm>
          <a:prstGeom prst="rect">
            <a:avLst/>
          </a:prstGeom>
        </p:spPr>
      </p:pic>
      <p:sp>
        <p:nvSpPr>
          <p:cNvPr id="10" name="TextBox 9"/>
          <p:cNvSpPr txBox="1"/>
          <p:nvPr/>
        </p:nvSpPr>
        <p:spPr>
          <a:xfrm>
            <a:off x="6142585" y="3683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11" name="Picture 10" descr="b9cbecbb0d96f7ced49f6a615fcee8e8.jpg"/>
          <p:cNvPicPr>
            <a:picLocks noChangeAspect="1"/>
          </p:cNvPicPr>
          <p:nvPr/>
        </p:nvPicPr>
        <p:blipFill>
          <a:blip r:embed="rId5"/>
          <a:stretch>
            <a:fillRect/>
          </a:stretch>
        </p:blipFill>
        <p:spPr>
          <a:xfrm>
            <a:off x="2191734" y="2917586"/>
            <a:ext cx="2764348" cy="2075688"/>
          </a:xfrm>
          <a:prstGeom prst="rect">
            <a:avLst/>
          </a:prstGeom>
        </p:spPr>
      </p:pic>
      <p:pic>
        <p:nvPicPr>
          <p:cNvPr id="9" name="Picture 8" descr="Unknown-1.jpeg"/>
          <p:cNvPicPr>
            <a:picLocks noChangeAspect="1"/>
          </p:cNvPicPr>
          <p:nvPr/>
        </p:nvPicPr>
        <p:blipFill>
          <a:blip r:embed="rId6"/>
          <a:stretch>
            <a:fillRect/>
          </a:stretch>
        </p:blipFill>
        <p:spPr>
          <a:xfrm>
            <a:off x="4956082" y="2830718"/>
            <a:ext cx="2458119" cy="1801368"/>
          </a:xfrm>
          <a:prstGeom prst="rect">
            <a:avLst/>
          </a:prstGeom>
        </p:spPr>
      </p:pic>
      <p:pic>
        <p:nvPicPr>
          <p:cNvPr id="6" name="Picture 5" descr="images-2.jpeg"/>
          <p:cNvPicPr>
            <a:picLocks noChangeAspect="1"/>
          </p:cNvPicPr>
          <p:nvPr/>
        </p:nvPicPr>
        <p:blipFill>
          <a:blip r:embed="rId7"/>
          <a:stretch>
            <a:fillRect/>
          </a:stretch>
        </p:blipFill>
        <p:spPr>
          <a:xfrm>
            <a:off x="2191734" y="5147754"/>
            <a:ext cx="2063104" cy="1545336"/>
          </a:xfrm>
          <a:prstGeom prst="rect">
            <a:avLst/>
          </a:prstGeom>
        </p:spPr>
      </p:pic>
      <p:pic>
        <p:nvPicPr>
          <p:cNvPr id="16" name="Picture 15" descr="images-5.jpeg"/>
          <p:cNvPicPr>
            <a:picLocks noChangeAspect="1"/>
          </p:cNvPicPr>
          <p:nvPr/>
        </p:nvPicPr>
        <p:blipFill>
          <a:blip r:embed="rId8"/>
          <a:stretch>
            <a:fillRect/>
          </a:stretch>
        </p:blipFill>
        <p:spPr>
          <a:xfrm>
            <a:off x="6142585" y="4620323"/>
            <a:ext cx="3244251" cy="2112264"/>
          </a:xfrm>
          <a:prstGeom prst="rect">
            <a:avLst/>
          </a:prstGeom>
        </p:spPr>
      </p:pic>
      <p:pic>
        <p:nvPicPr>
          <p:cNvPr id="13" name="Picture 12" descr="f0c55ae49e8745fe583d5ea5894b1899.jpg"/>
          <p:cNvPicPr>
            <a:picLocks noChangeAspect="1"/>
          </p:cNvPicPr>
          <p:nvPr/>
        </p:nvPicPr>
        <p:blipFill>
          <a:blip r:embed="rId9"/>
          <a:stretch>
            <a:fillRect/>
          </a:stretch>
        </p:blipFill>
        <p:spPr>
          <a:xfrm>
            <a:off x="6997446" y="1770014"/>
            <a:ext cx="2146554" cy="2862072"/>
          </a:xfrm>
          <a:prstGeom prst="rect">
            <a:avLst/>
          </a:prstGeom>
        </p:spPr>
      </p:pic>
      <p:sp>
        <p:nvSpPr>
          <p:cNvPr id="14" name="Slide Number Placeholder 13"/>
          <p:cNvSpPr>
            <a:spLocks noGrp="1"/>
          </p:cNvSpPr>
          <p:nvPr>
            <p:ph type="sldNum" sz="quarter" idx="12"/>
          </p:nvPr>
        </p:nvSpPr>
        <p:spPr/>
        <p:txBody>
          <a:bodyPr>
            <a:normAutofit/>
          </a:bodyPr>
          <a:lstStyle/>
          <a:p>
            <a:fld id="{74C2F60E-34D8-DD42-93FD-7BD7AE432328}" type="slidenum">
              <a:rPr lang="en-US"/>
              <a:pPr/>
              <a:t>21</a:t>
            </a:fld>
            <a:endParaRPr lang="en-US"/>
          </a:p>
        </p:txBody>
      </p:sp>
    </p:spTree>
    <p:extLst>
      <p:ext uri="{BB962C8B-B14F-4D97-AF65-F5344CB8AC3E}">
        <p14:creationId xmlns:p14="http://schemas.microsoft.com/office/powerpoint/2010/main" val="1565494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4.jpeg"/>
          <p:cNvPicPr>
            <a:picLocks noChangeAspect="1"/>
          </p:cNvPicPr>
          <p:nvPr/>
        </p:nvPicPr>
        <p:blipFill>
          <a:blip r:embed="rId2"/>
          <a:stretch>
            <a:fillRect/>
          </a:stretch>
        </p:blipFill>
        <p:spPr>
          <a:xfrm>
            <a:off x="0" y="1640766"/>
            <a:ext cx="2191734" cy="2926080"/>
          </a:xfrm>
          <a:prstGeom prst="rect">
            <a:avLst/>
          </a:prstGeom>
        </p:spPr>
      </p:pic>
      <p:pic>
        <p:nvPicPr>
          <p:cNvPr id="7" name="Picture 6" descr="Unknown-2.jpeg"/>
          <p:cNvPicPr>
            <a:picLocks noChangeAspect="1"/>
          </p:cNvPicPr>
          <p:nvPr/>
        </p:nvPicPr>
        <p:blipFill>
          <a:blip r:embed="rId3"/>
          <a:stretch>
            <a:fillRect/>
          </a:stretch>
        </p:blipFill>
        <p:spPr>
          <a:xfrm>
            <a:off x="138786" y="4789486"/>
            <a:ext cx="3024788" cy="1371600"/>
          </a:xfrm>
          <a:prstGeom prst="rect">
            <a:avLst/>
          </a:prstGeom>
        </p:spPr>
      </p:pic>
      <p:pic>
        <p:nvPicPr>
          <p:cNvPr id="8" name="Picture 7" descr="images-8.jpeg"/>
          <p:cNvPicPr>
            <a:picLocks noChangeAspect="1"/>
          </p:cNvPicPr>
          <p:nvPr/>
        </p:nvPicPr>
        <p:blipFill>
          <a:blip r:embed="rId4"/>
          <a:stretch>
            <a:fillRect/>
          </a:stretch>
        </p:blipFill>
        <p:spPr>
          <a:xfrm>
            <a:off x="4177836" y="4835207"/>
            <a:ext cx="2528340" cy="1682496"/>
          </a:xfrm>
          <a:prstGeom prst="rect">
            <a:avLst/>
          </a:prstGeom>
        </p:spPr>
      </p:pic>
      <p:sp>
        <p:nvSpPr>
          <p:cNvPr id="10" name="TextBox 9"/>
          <p:cNvSpPr txBox="1"/>
          <p:nvPr/>
        </p:nvSpPr>
        <p:spPr>
          <a:xfrm>
            <a:off x="6142585" y="3683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11" name="Picture 10" descr="b9cbecbb0d96f7ced49f6a615fcee8e8.jpg"/>
          <p:cNvPicPr>
            <a:picLocks noChangeAspect="1"/>
          </p:cNvPicPr>
          <p:nvPr/>
        </p:nvPicPr>
        <p:blipFill>
          <a:blip r:embed="rId5"/>
          <a:stretch>
            <a:fillRect/>
          </a:stretch>
        </p:blipFill>
        <p:spPr>
          <a:xfrm>
            <a:off x="2191734" y="2268454"/>
            <a:ext cx="2764348" cy="2075688"/>
          </a:xfrm>
          <a:prstGeom prst="rect">
            <a:avLst/>
          </a:prstGeom>
        </p:spPr>
      </p:pic>
      <p:pic>
        <p:nvPicPr>
          <p:cNvPr id="9" name="Picture 8" descr="Unknown-1.jpeg"/>
          <p:cNvPicPr>
            <a:picLocks noChangeAspect="1"/>
          </p:cNvPicPr>
          <p:nvPr/>
        </p:nvPicPr>
        <p:blipFill>
          <a:blip r:embed="rId6"/>
          <a:stretch>
            <a:fillRect/>
          </a:stretch>
        </p:blipFill>
        <p:spPr>
          <a:xfrm>
            <a:off x="4972447" y="2542774"/>
            <a:ext cx="2458119" cy="1801368"/>
          </a:xfrm>
          <a:prstGeom prst="rect">
            <a:avLst/>
          </a:prstGeom>
        </p:spPr>
      </p:pic>
      <p:pic>
        <p:nvPicPr>
          <p:cNvPr id="6" name="Picture 5" descr="images-2.jpeg"/>
          <p:cNvPicPr>
            <a:picLocks noChangeAspect="1"/>
          </p:cNvPicPr>
          <p:nvPr/>
        </p:nvPicPr>
        <p:blipFill>
          <a:blip r:embed="rId7"/>
          <a:stretch>
            <a:fillRect/>
          </a:stretch>
        </p:blipFill>
        <p:spPr>
          <a:xfrm>
            <a:off x="2191734" y="4903787"/>
            <a:ext cx="2063104" cy="1545336"/>
          </a:xfrm>
          <a:prstGeom prst="rect">
            <a:avLst/>
          </a:prstGeom>
        </p:spPr>
      </p:pic>
      <p:pic>
        <p:nvPicPr>
          <p:cNvPr id="16" name="Picture 15" descr="images-5.jpeg"/>
          <p:cNvPicPr>
            <a:picLocks noChangeAspect="1"/>
          </p:cNvPicPr>
          <p:nvPr/>
        </p:nvPicPr>
        <p:blipFill>
          <a:blip r:embed="rId8"/>
          <a:stretch>
            <a:fillRect/>
          </a:stretch>
        </p:blipFill>
        <p:spPr>
          <a:xfrm>
            <a:off x="5970366" y="4632086"/>
            <a:ext cx="3244251" cy="2112264"/>
          </a:xfrm>
          <a:prstGeom prst="rect">
            <a:avLst/>
          </a:prstGeom>
        </p:spPr>
      </p:pic>
      <p:pic>
        <p:nvPicPr>
          <p:cNvPr id="13" name="Picture 12" descr="f0c55ae49e8745fe583d5ea5894b1899.jpg"/>
          <p:cNvPicPr>
            <a:picLocks noChangeAspect="1"/>
          </p:cNvPicPr>
          <p:nvPr/>
        </p:nvPicPr>
        <p:blipFill>
          <a:blip r:embed="rId9"/>
          <a:stretch>
            <a:fillRect/>
          </a:stretch>
        </p:blipFill>
        <p:spPr>
          <a:xfrm>
            <a:off x="6997446" y="1770014"/>
            <a:ext cx="2146554" cy="2862072"/>
          </a:xfrm>
          <a:prstGeom prst="rect">
            <a:avLst/>
          </a:prstGeom>
        </p:spPr>
      </p:pic>
      <p:sp>
        <p:nvSpPr>
          <p:cNvPr id="15" name="TextBox 14"/>
          <p:cNvSpPr txBox="1"/>
          <p:nvPr/>
        </p:nvSpPr>
        <p:spPr>
          <a:xfrm>
            <a:off x="863896" y="759688"/>
            <a:ext cx="2359390"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t>Discutez Angers.</a:t>
            </a:r>
          </a:p>
        </p:txBody>
      </p:sp>
      <p:sp>
        <p:nvSpPr>
          <p:cNvPr id="14" name="Slide Number Placeholder 13"/>
          <p:cNvSpPr>
            <a:spLocks noGrp="1"/>
          </p:cNvSpPr>
          <p:nvPr>
            <p:ph type="sldNum" sz="quarter" idx="12"/>
          </p:nvPr>
        </p:nvSpPr>
        <p:spPr/>
        <p:txBody>
          <a:bodyPr>
            <a:normAutofit/>
          </a:bodyPr>
          <a:lstStyle/>
          <a:p>
            <a:fld id="{74C2F60E-34D8-DD42-93FD-7BD7AE432328}" type="slidenum">
              <a:rPr lang="en-US"/>
              <a:pPr/>
              <a:t>22</a:t>
            </a:fld>
            <a:endParaRPr lang="en-US"/>
          </a:p>
        </p:txBody>
      </p:sp>
    </p:spTree>
    <p:extLst>
      <p:ext uri="{BB962C8B-B14F-4D97-AF65-F5344CB8AC3E}">
        <p14:creationId xmlns:p14="http://schemas.microsoft.com/office/powerpoint/2010/main" val="29448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Comment est Angers?</a:t>
            </a:r>
          </a:p>
        </p:txBody>
      </p:sp>
      <p:sp>
        <p:nvSpPr>
          <p:cNvPr id="5" name="Content Placeholder 4"/>
          <p:cNvSpPr>
            <a:spLocks noGrp="1"/>
          </p:cNvSpPr>
          <p:nvPr>
            <p:ph sz="quarter" idx="1"/>
          </p:nvPr>
        </p:nvSpPr>
        <p:spPr/>
        <p:txBody>
          <a:bodyPr>
            <a:normAutofit lnSpcReduction="10000"/>
          </a:bodyPr>
          <a:lstStyle/>
          <a:p>
            <a:pPr marL="0" indent="0">
              <a:spcBef>
                <a:spcPts val="0"/>
              </a:spcBef>
              <a:buNone/>
            </a:pPr>
            <a:r>
              <a:rPr lang="en-US"/>
              <a:t>J'y vis depuis que j'ai 18ans, (et j'en ai 43)</a:t>
            </a:r>
          </a:p>
          <a:p>
            <a:pPr marL="0" indent="0">
              <a:spcBef>
                <a:spcPts val="0"/>
              </a:spcBef>
              <a:buNone/>
            </a:pPr>
            <a:r>
              <a:rPr lang="en-US"/>
              <a:t>C'est une ville calme, très bien achalandée si tu aimes les petites boutiques, il y en a pour tout les gouts du baba-cool aux très chic..ecoles dans tous les coins de la villes, cuisine scolaire public, bien d'après mes enfants qui y mange tous les jours..Bars, je ne les fréquente pas mais je sais qu'il y a de tout aussi…Restaus , (que l'embaras du choix, marocains, turc, végétaliens, canadiens, médiéval, resto à viande etc..) Pour aller à la mer, nous y allons souvent , il faut 1h15 direct par l'autoroute pour te rendre sur la cote atlantique..</a:t>
            </a:r>
          </a:p>
          <a:p>
            <a:pPr marL="0" indent="0">
              <a:spcBef>
                <a:spcPts val="0"/>
              </a:spcBef>
              <a:buNone/>
            </a:pPr>
            <a:r>
              <a:rPr lang="en-US"/>
              <a:t>voilà ce que je peux te dire..</a:t>
            </a:r>
          </a:p>
          <a:p>
            <a:pPr marL="0" indent="0">
              <a:spcBef>
                <a:spcPts val="0"/>
              </a:spcBef>
              <a:buNone/>
            </a:pPr>
            <a:r>
              <a:rPr lang="en-US"/>
              <a:t>Bis CLo</a:t>
            </a:r>
          </a:p>
          <a:p>
            <a:endParaRPr lang="en-US"/>
          </a:p>
        </p:txBody>
      </p:sp>
      <p:sp>
        <p:nvSpPr>
          <p:cNvPr id="6" name="TextBox 5"/>
          <p:cNvSpPr txBox="1"/>
          <p:nvPr/>
        </p:nvSpPr>
        <p:spPr>
          <a:xfrm rot="10800000" flipV="1">
            <a:off x="2501368" y="5834390"/>
            <a:ext cx="6264680" cy="523220"/>
          </a:xfrm>
          <a:prstGeom prst="rect">
            <a:avLst/>
          </a:prstGeom>
          <a:noFill/>
        </p:spPr>
        <p:txBody>
          <a:bodyPr wrap="square" rtlCol="0">
            <a:spAutoFit/>
          </a:bodyPr>
          <a:lstStyle/>
          <a:p>
            <a:pPr algn="r"/>
            <a:r>
              <a:rPr lang="en-US" sz="1400"/>
              <a:t>http://forum.aufeminin.com/forum/preschezvous19/__f1943_preschezvous19-C-est-comment-angers-quelle-distance-par-rapport-a-la-mer.html</a:t>
            </a:r>
          </a:p>
        </p:txBody>
      </p:sp>
      <p:sp>
        <p:nvSpPr>
          <p:cNvPr id="3" name="Slide Number Placeholder 2"/>
          <p:cNvSpPr>
            <a:spLocks noGrp="1"/>
          </p:cNvSpPr>
          <p:nvPr>
            <p:ph type="sldNum" sz="quarter" idx="12"/>
          </p:nvPr>
        </p:nvSpPr>
        <p:spPr/>
        <p:txBody>
          <a:bodyPr/>
          <a:lstStyle/>
          <a:p>
            <a:fld id="{6D22F896-40B5-4ADD-8801-0D06FADFA095}" type="slidenum">
              <a:rPr lang="en-US" smtClean="0"/>
              <a:t>23</a:t>
            </a:fld>
            <a:endParaRPr lang="en-US" dirty="0"/>
          </a:p>
        </p:txBody>
      </p:sp>
    </p:spTree>
    <p:extLst>
      <p:ext uri="{BB962C8B-B14F-4D97-AF65-F5344CB8AC3E}">
        <p14:creationId xmlns:p14="http://schemas.microsoft.com/office/powerpoint/2010/main" val="16896283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Comment est Angers?</a:t>
            </a:r>
          </a:p>
        </p:txBody>
      </p:sp>
      <p:sp>
        <p:nvSpPr>
          <p:cNvPr id="5" name="Content Placeholder 4"/>
          <p:cNvSpPr>
            <a:spLocks noGrp="1"/>
          </p:cNvSpPr>
          <p:nvPr>
            <p:ph sz="quarter" idx="1"/>
          </p:nvPr>
        </p:nvSpPr>
        <p:spPr/>
        <p:txBody>
          <a:bodyPr>
            <a:normAutofit/>
          </a:bodyPr>
          <a:lstStyle/>
          <a:p>
            <a:pPr marL="0" indent="0">
              <a:spcBef>
                <a:spcPts val="0"/>
              </a:spcBef>
              <a:buNone/>
            </a:pPr>
            <a:r>
              <a:rPr lang="en-US"/>
              <a:t>I have been living here since I was 18 years old, (and I am 43)</a:t>
            </a:r>
          </a:p>
          <a:p>
            <a:pPr marL="0" indent="0">
              <a:spcBef>
                <a:spcPts val="0"/>
              </a:spcBef>
              <a:buNone/>
            </a:pPr>
            <a:r>
              <a:rPr lang="en-US"/>
              <a:t>It is a quiet town, very well stocked if you love the little shops, there is something for all tastes of hippie with very chic..schools in every corner of the city, public school cafeterias, good according to my children who eat there every day ..Bars, I do not frequent them but I know there are many... restaurants (so many choices, Moroccan, Turkish, vegan, Canadian, medieval, meat restaurant etc ..) To go to the sea, we go often, it takes 1:15 by highway to get you to the Atlantic coast ..</a:t>
            </a:r>
          </a:p>
          <a:p>
            <a:pPr marL="0" indent="0">
              <a:spcBef>
                <a:spcPts val="0"/>
              </a:spcBef>
              <a:buNone/>
            </a:pPr>
            <a:r>
              <a:rPr lang="en-US"/>
              <a:t>this is what I can tell you ..</a:t>
            </a:r>
          </a:p>
          <a:p>
            <a:pPr marL="0" indent="0">
              <a:spcBef>
                <a:spcPts val="0"/>
              </a:spcBef>
              <a:buNone/>
            </a:pPr>
            <a:r>
              <a:rPr lang="en-US"/>
              <a:t>Kisses CLo</a:t>
            </a:r>
          </a:p>
        </p:txBody>
      </p:sp>
      <p:sp>
        <p:nvSpPr>
          <p:cNvPr id="6" name="TextBox 5"/>
          <p:cNvSpPr txBox="1"/>
          <p:nvPr/>
        </p:nvSpPr>
        <p:spPr>
          <a:xfrm rot="10800000" flipV="1">
            <a:off x="2501368" y="5834390"/>
            <a:ext cx="6264680" cy="523220"/>
          </a:xfrm>
          <a:prstGeom prst="rect">
            <a:avLst/>
          </a:prstGeom>
          <a:noFill/>
        </p:spPr>
        <p:txBody>
          <a:bodyPr wrap="square" rtlCol="0">
            <a:spAutoFit/>
          </a:bodyPr>
          <a:lstStyle/>
          <a:p>
            <a:pPr algn="r"/>
            <a:r>
              <a:rPr lang="en-US" sz="1400"/>
              <a:t>http://forum.aufeminin.com/forum/preschezvous19/__f1943_preschezvous19-C-est-comment-angers-quelle-distance-par-rapport-a-la-mer.html</a:t>
            </a:r>
          </a:p>
        </p:txBody>
      </p:sp>
      <p:sp>
        <p:nvSpPr>
          <p:cNvPr id="3" name="Slide Number Placeholder 2"/>
          <p:cNvSpPr>
            <a:spLocks noGrp="1"/>
          </p:cNvSpPr>
          <p:nvPr>
            <p:ph type="sldNum" sz="quarter" idx="12"/>
          </p:nvPr>
        </p:nvSpPr>
        <p:spPr/>
        <p:txBody>
          <a:bodyPr/>
          <a:lstStyle/>
          <a:p>
            <a:fld id="{6D22F896-40B5-4ADD-8801-0D06FADFA095}" type="slidenum">
              <a:rPr lang="en-US" smtClean="0"/>
              <a:t>24</a:t>
            </a:fld>
            <a:endParaRPr lang="en-US" dirty="0"/>
          </a:p>
        </p:txBody>
      </p:sp>
    </p:spTree>
    <p:extLst>
      <p:ext uri="{BB962C8B-B14F-4D97-AF65-F5344CB8AC3E}">
        <p14:creationId xmlns:p14="http://schemas.microsoft.com/office/powerpoint/2010/main" val="14067418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103938"/>
            <a:ext cx="7928999" cy="970450"/>
          </a:xfrm>
        </p:spPr>
        <p:txBody>
          <a:bodyPr>
            <a:normAutofit/>
          </a:bodyPr>
          <a:lstStyle/>
          <a:p>
            <a:r>
              <a:rPr lang="en-US" dirty="0" smtClean="0"/>
              <a:t>Proof for/proof against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776599254"/>
              </p:ext>
            </p:extLst>
          </p:nvPr>
        </p:nvGraphicFramePr>
        <p:xfrm>
          <a:off x="607499" y="1100959"/>
          <a:ext cx="7929000" cy="3352800"/>
        </p:xfrm>
        <a:graphic>
          <a:graphicData uri="http://schemas.openxmlformats.org/drawingml/2006/table">
            <a:tbl>
              <a:tblPr firstRow="1" bandRow="1">
                <a:tableStyleId>{5C22544A-7EE6-4342-B048-85BDC9FD1C3A}</a:tableStyleId>
              </a:tblPr>
              <a:tblGrid>
                <a:gridCol w="1411536"/>
                <a:gridCol w="4895616"/>
                <a:gridCol w="1621848"/>
              </a:tblGrid>
              <a:tr h="370840">
                <a:tc>
                  <a:txBody>
                    <a:bodyPr/>
                    <a:lstStyle/>
                    <a:p>
                      <a:pPr algn="ctr"/>
                      <a:r>
                        <a:rPr lang="en-US" sz="2000"/>
                        <a:t>Proof</a:t>
                      </a:r>
                      <a:r>
                        <a:rPr lang="en-US" sz="2000" baseline="0"/>
                        <a:t> </a:t>
                      </a:r>
                    </a:p>
                    <a:p>
                      <a:pPr algn="ctr"/>
                      <a:r>
                        <a:rPr lang="en-US" sz="2000" baseline="0"/>
                        <a:t>for</a:t>
                      </a:r>
                      <a:endParaRPr lang="en-US" sz="2000"/>
                    </a:p>
                  </a:txBody>
                  <a:tcPr/>
                </a:tc>
                <a:tc>
                  <a:txBody>
                    <a:bodyPr/>
                    <a:lstStyle/>
                    <a:p>
                      <a:pPr algn="ctr"/>
                      <a:endParaRPr lang="en-US" sz="2000" dirty="0"/>
                    </a:p>
                  </a:txBody>
                  <a:tcPr/>
                </a:tc>
                <a:tc>
                  <a:txBody>
                    <a:bodyPr/>
                    <a:lstStyle/>
                    <a:p>
                      <a:pPr algn="ctr"/>
                      <a:r>
                        <a:rPr lang="en-US" sz="2000"/>
                        <a:t>Proof against</a:t>
                      </a:r>
                    </a:p>
                  </a:txBody>
                  <a:tcPr/>
                </a:tc>
              </a:tr>
              <a:tr h="370840">
                <a:tc>
                  <a:txBody>
                    <a:bodyPr/>
                    <a:lstStyle/>
                    <a:p>
                      <a:endParaRPr lang="en-US"/>
                    </a:p>
                  </a:txBody>
                  <a:tcPr/>
                </a:tc>
                <a:tc>
                  <a:txBody>
                    <a:bodyPr/>
                    <a:lstStyle/>
                    <a:p>
                      <a:r>
                        <a:rPr lang="en-US" sz="2400"/>
                        <a:t>Clo a 18 ans. </a:t>
                      </a:r>
                      <a:r>
                        <a:rPr lang="en-US" sz="1800" i="1"/>
                        <a:t>(Clo is 18.)</a:t>
                      </a:r>
                    </a:p>
                  </a:txBody>
                  <a:tcPr/>
                </a:tc>
                <a:tc>
                  <a:txBody>
                    <a:bodyPr/>
                    <a:lstStyle/>
                    <a:p>
                      <a:endParaRPr lang="en-US"/>
                    </a:p>
                  </a:txBody>
                  <a:tcPr/>
                </a:tc>
              </a:tr>
              <a:tr h="370840">
                <a:tc>
                  <a:txBody>
                    <a:bodyPr/>
                    <a:lstStyle/>
                    <a:p>
                      <a:endParaRPr lang="en-US"/>
                    </a:p>
                  </a:txBody>
                  <a:tcPr/>
                </a:tc>
                <a:tc>
                  <a:txBody>
                    <a:bodyPr/>
                    <a:lstStyle/>
                    <a:p>
                      <a:r>
                        <a:rPr lang="en-US" sz="2400" b="0"/>
                        <a:t>On peut</a:t>
                      </a:r>
                      <a:r>
                        <a:rPr lang="en-US" sz="2400" b="0" baseline="0"/>
                        <a:t> faire les magasins. </a:t>
                      </a:r>
                      <a:r>
                        <a:rPr lang="en-US" sz="1800" b="0" i="1" baseline="0"/>
                        <a:t>(You can shop.)</a:t>
                      </a:r>
                      <a:endParaRPr lang="en-US" sz="1800" b="0" i="1"/>
                    </a:p>
                  </a:txBody>
                  <a:tcPr/>
                </a:tc>
                <a:tc>
                  <a:txBody>
                    <a:bodyPr/>
                    <a:lstStyle/>
                    <a:p>
                      <a:endParaRPr lang="en-US"/>
                    </a:p>
                  </a:txBody>
                  <a:tcPr/>
                </a:tc>
              </a:tr>
              <a:tr h="370840">
                <a:tc>
                  <a:txBody>
                    <a:bodyPr/>
                    <a:lstStyle/>
                    <a:p>
                      <a:endParaRPr lang="en-US"/>
                    </a:p>
                  </a:txBody>
                  <a:tcPr/>
                </a:tc>
                <a:tc>
                  <a:txBody>
                    <a:bodyPr/>
                    <a:lstStyle/>
                    <a:p>
                      <a:r>
                        <a:rPr lang="en-US" sz="2400" b="0"/>
                        <a:t>Il</a:t>
                      </a:r>
                      <a:r>
                        <a:rPr lang="en-US" sz="2400" b="0" baseline="0"/>
                        <a:t> y a beaucoup de restaurants. </a:t>
                      </a:r>
                      <a:r>
                        <a:rPr lang="en-US" sz="1800" b="0" i="1" baseline="0"/>
                        <a:t>(There are a lot of restaurants.)</a:t>
                      </a:r>
                      <a:endParaRPr lang="en-US" sz="1800" b="0" i="1"/>
                    </a:p>
                  </a:txBody>
                  <a:tcPr/>
                </a:tc>
                <a:tc>
                  <a:txBody>
                    <a:bodyPr/>
                    <a:lstStyle/>
                    <a:p>
                      <a:endParaRPr lang="en-US"/>
                    </a:p>
                  </a:txBody>
                  <a:tcPr/>
                </a:tc>
              </a:tr>
              <a:tr h="370840">
                <a:tc>
                  <a:txBody>
                    <a:bodyPr/>
                    <a:lstStyle/>
                    <a:p>
                      <a:endParaRPr lang="en-US"/>
                    </a:p>
                  </a:txBody>
                  <a:tcPr/>
                </a:tc>
                <a:tc>
                  <a:txBody>
                    <a:bodyPr/>
                    <a:lstStyle/>
                    <a:p>
                      <a:r>
                        <a:rPr lang="en-US" sz="2400" b="0"/>
                        <a:t>Angers</a:t>
                      </a:r>
                      <a:r>
                        <a:rPr lang="en-US" sz="2400" b="0" baseline="0"/>
                        <a:t> est près de la mer. </a:t>
                      </a:r>
                      <a:r>
                        <a:rPr lang="en-US" sz="1800" b="0" i="1" baseline="0"/>
                        <a:t>(Angers is near the sea.)</a:t>
                      </a:r>
                      <a:endParaRPr lang="en-US" sz="1800" b="0" i="1"/>
                    </a:p>
                  </a:txBody>
                  <a:tcPr/>
                </a:tc>
                <a:tc>
                  <a:txBody>
                    <a:bodyPr/>
                    <a:lstStyle/>
                    <a:p>
                      <a:endParaRPr lang="en-US" dirty="0"/>
                    </a:p>
                  </a:txBody>
                  <a:tcPr/>
                </a:tc>
              </a:tr>
            </a:tbl>
          </a:graphicData>
        </a:graphic>
      </p:graphicFrame>
      <p:sp>
        <p:nvSpPr>
          <p:cNvPr id="7" name="TextBox 6"/>
          <p:cNvSpPr txBox="1"/>
          <p:nvPr/>
        </p:nvSpPr>
        <p:spPr>
          <a:xfrm>
            <a:off x="165715" y="4653380"/>
            <a:ext cx="8736985" cy="1938992"/>
          </a:xfrm>
          <a:prstGeom prst="rect">
            <a:avLst/>
          </a:prstGeom>
          <a:noFill/>
        </p:spPr>
        <p:txBody>
          <a:bodyPr wrap="square" rtlCol="0">
            <a:spAutoFit/>
          </a:bodyPr>
          <a:lstStyle/>
          <a:p>
            <a:r>
              <a:rPr lang="en-US" sz="2000" b="1" dirty="0"/>
              <a:t>Process:</a:t>
            </a:r>
          </a:p>
          <a:p>
            <a:pPr marL="914400" lvl="1" indent="-457200">
              <a:buFont typeface="+mj-lt"/>
              <a:buAutoNum type="arabicPeriod"/>
            </a:pPr>
            <a:r>
              <a:rPr lang="en-US" sz="2000" dirty="0"/>
              <a:t>Students complete proof for/proof against individually.</a:t>
            </a:r>
          </a:p>
          <a:p>
            <a:pPr marL="914400" lvl="1" indent="-457200">
              <a:buFont typeface="+mj-lt"/>
              <a:buAutoNum type="arabicPeriod"/>
            </a:pPr>
            <a:r>
              <a:rPr lang="en-US" sz="2000" dirty="0"/>
              <a:t>They pair and compare answers. </a:t>
            </a:r>
          </a:p>
          <a:p>
            <a:pPr marL="914400" lvl="1" indent="-457200">
              <a:buFont typeface="+mj-lt"/>
              <a:buAutoNum type="arabicPeriod"/>
            </a:pPr>
            <a:r>
              <a:rPr lang="en-US" sz="2000" dirty="0"/>
              <a:t>They collaborate to write additional statements. </a:t>
            </a:r>
          </a:p>
          <a:p>
            <a:pPr marL="914400" lvl="1" indent="-457200">
              <a:buFont typeface="+mj-lt"/>
              <a:buAutoNum type="arabicPeriod"/>
            </a:pPr>
            <a:r>
              <a:rPr lang="en-US" sz="2000" dirty="0"/>
              <a:t>They combine with another pair to share statements.</a:t>
            </a:r>
          </a:p>
          <a:p>
            <a:pPr marL="914400" lvl="1" indent="-457200">
              <a:buFont typeface="+mj-lt"/>
              <a:buAutoNum type="arabicPeriod"/>
            </a:pPr>
            <a:r>
              <a:rPr lang="en-US" sz="2000" dirty="0"/>
              <a:t>They write 2 additional statements and exchange with another pair.  </a:t>
            </a:r>
          </a:p>
        </p:txBody>
      </p:sp>
      <p:sp>
        <p:nvSpPr>
          <p:cNvPr id="3" name="Slide Number Placeholder 2"/>
          <p:cNvSpPr>
            <a:spLocks noGrp="1"/>
          </p:cNvSpPr>
          <p:nvPr>
            <p:ph type="sldNum" sz="quarter" idx="12"/>
          </p:nvPr>
        </p:nvSpPr>
        <p:spPr/>
        <p:txBody>
          <a:bodyPr/>
          <a:lstStyle/>
          <a:p>
            <a:fld id="{6D22F896-40B5-4ADD-8801-0D06FADFA095}" type="slidenum">
              <a:rPr lang="en-US" smtClean="0"/>
              <a:t>25</a:t>
            </a:fld>
            <a:endParaRPr lang="en-US" dirty="0"/>
          </a:p>
        </p:txBody>
      </p:sp>
    </p:spTree>
    <p:extLst>
      <p:ext uri="{BB962C8B-B14F-4D97-AF65-F5344CB8AC3E}">
        <p14:creationId xmlns:p14="http://schemas.microsoft.com/office/powerpoint/2010/main" val="12184811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p:cNvSpPr>
            <a:spLocks noGrp="1"/>
          </p:cNvSpPr>
          <p:nvPr>
            <p:ph sz="quarter" idx="2"/>
          </p:nvPr>
        </p:nvSpPr>
        <p:spPr>
          <a:xfrm>
            <a:off x="5321300" y="2349500"/>
            <a:ext cx="3238499" cy="3876548"/>
          </a:xfrm>
        </p:spPr>
        <p:txBody>
          <a:bodyPr>
            <a:normAutofit/>
          </a:bodyPr>
          <a:lstStyle/>
          <a:p>
            <a:pPr marL="0" algn="ctr">
              <a:buNone/>
            </a:pPr>
            <a:r>
              <a:rPr lang="en-US"/>
              <a:t>Write for 2 minutes about city life. What is there in a city? What do you like to do? Why do you go to different places?</a:t>
            </a:r>
          </a:p>
        </p:txBody>
      </p:sp>
      <p:sp>
        <p:nvSpPr>
          <p:cNvPr id="25" name="TextBox 24"/>
          <p:cNvSpPr txBox="1"/>
          <p:nvPr/>
        </p:nvSpPr>
        <p:spPr>
          <a:xfrm>
            <a:off x="-101678" y="538884"/>
            <a:ext cx="9027852" cy="1138773"/>
          </a:xfrm>
          <a:prstGeom prst="rect">
            <a:avLst/>
          </a:prstGeom>
          <a:noFill/>
        </p:spPr>
        <p:txBody>
          <a:bodyPr wrap="square" rtlCol="0">
            <a:spAutoFit/>
          </a:bodyPr>
          <a:lstStyle/>
          <a:p>
            <a:pPr algn="ctr"/>
            <a:r>
              <a:rPr lang="en-US" sz="4400"/>
              <a:t>Quick Write</a:t>
            </a:r>
          </a:p>
          <a:p>
            <a:pPr algn="ctr"/>
            <a:endParaRPr lang="en-US" sz="2400" dirty="0"/>
          </a:p>
        </p:txBody>
      </p:sp>
      <p:pic>
        <p:nvPicPr>
          <p:cNvPr id="9" name="Picture 8" descr="images.jpeg"/>
          <p:cNvPicPr>
            <a:picLocks noChangeAspect="1"/>
          </p:cNvPicPr>
          <p:nvPr/>
        </p:nvPicPr>
        <p:blipFill>
          <a:blip r:embed="rId2"/>
          <a:stretch>
            <a:fillRect/>
          </a:stretch>
        </p:blipFill>
        <p:spPr>
          <a:xfrm>
            <a:off x="280261" y="1754659"/>
            <a:ext cx="2984500" cy="2730500"/>
          </a:xfrm>
          <a:prstGeom prst="rect">
            <a:avLst/>
          </a:prstGeom>
        </p:spPr>
      </p:pic>
      <p:pic>
        <p:nvPicPr>
          <p:cNvPr id="10" name="Picture 9" descr="Unknown.jpeg"/>
          <p:cNvPicPr>
            <a:picLocks noChangeAspect="1"/>
          </p:cNvPicPr>
          <p:nvPr/>
        </p:nvPicPr>
        <p:blipFill>
          <a:blip r:embed="rId3"/>
          <a:stretch>
            <a:fillRect/>
          </a:stretch>
        </p:blipFill>
        <p:spPr>
          <a:xfrm>
            <a:off x="1512161" y="3790680"/>
            <a:ext cx="3505200" cy="2324100"/>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mtClean="0"/>
              <a:t>26</a:t>
            </a:fld>
            <a:endParaRPr lang="en-US" dirty="0"/>
          </a:p>
        </p:txBody>
      </p:sp>
    </p:spTree>
    <p:extLst>
      <p:ext uri="{BB962C8B-B14F-4D97-AF65-F5344CB8AC3E}">
        <p14:creationId xmlns:p14="http://schemas.microsoft.com/office/powerpoint/2010/main" val="3206068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Text Box 3"/>
          <p:cNvSpPr txBox="1">
            <a:spLocks noChangeArrowheads="1"/>
          </p:cNvSpPr>
          <p:nvPr/>
        </p:nvSpPr>
        <p:spPr bwMode="auto">
          <a:xfrm>
            <a:off x="414886" y="739476"/>
            <a:ext cx="8458200" cy="1138238"/>
          </a:xfrm>
          <a:prstGeom prst="rect">
            <a:avLst/>
          </a:prstGeom>
          <a:noFill/>
          <a:ln w="9525">
            <a:noFill/>
            <a:miter lim="800000"/>
            <a:headEnd/>
            <a:tailEnd/>
          </a:ln>
        </p:spPr>
        <p:txBody>
          <a:bodyPr>
            <a:prstTxWarp prst="textNoShape">
              <a:avLst/>
            </a:prstTxWarp>
            <a:spAutoFit/>
          </a:bodyPr>
          <a:lstStyle/>
          <a:p>
            <a:r>
              <a:rPr lang="en-US" sz="3200" i="1"/>
              <a:t>Working with Random Partners</a:t>
            </a:r>
            <a:r>
              <a:rPr lang="en-US"/>
              <a:t>	</a:t>
            </a:r>
          </a:p>
          <a:p>
            <a:endParaRPr lang="en-US" dirty="0">
              <a:solidFill>
                <a:schemeClr val="folHlink"/>
              </a:solidFill>
            </a:endParaRPr>
          </a:p>
          <a:p>
            <a:endParaRPr lang="en-US" i="1" dirty="0"/>
          </a:p>
        </p:txBody>
      </p:sp>
      <p:pic>
        <p:nvPicPr>
          <p:cNvPr id="67588" name="Picture 11" descr="coop learning images_2.jpg"/>
          <p:cNvPicPr>
            <a:picLocks noChangeAspect="1"/>
          </p:cNvPicPr>
          <p:nvPr/>
        </p:nvPicPr>
        <p:blipFill>
          <a:blip r:embed="rId3"/>
          <a:srcRect/>
          <a:stretch>
            <a:fillRect/>
          </a:stretch>
        </p:blipFill>
        <p:spPr bwMode="auto">
          <a:xfrm>
            <a:off x="3667919" y="2209800"/>
            <a:ext cx="1498600" cy="3419475"/>
          </a:xfrm>
          <a:prstGeom prst="rect">
            <a:avLst/>
          </a:prstGeom>
          <a:noFill/>
          <a:ln w="9525">
            <a:noFill/>
            <a:miter lim="800000"/>
            <a:headEnd/>
            <a:tailEnd/>
          </a:ln>
        </p:spPr>
      </p:pic>
      <p:pic>
        <p:nvPicPr>
          <p:cNvPr id="67589" name="Picture 12" descr="coop learning images_3.jpg"/>
          <p:cNvPicPr>
            <a:picLocks noChangeAspect="1"/>
          </p:cNvPicPr>
          <p:nvPr/>
        </p:nvPicPr>
        <p:blipFill>
          <a:blip r:embed="rId4"/>
          <a:srcRect/>
          <a:stretch>
            <a:fillRect/>
          </a:stretch>
        </p:blipFill>
        <p:spPr bwMode="auto">
          <a:xfrm>
            <a:off x="533400" y="2514600"/>
            <a:ext cx="2378075" cy="2378075"/>
          </a:xfrm>
          <a:prstGeom prst="rect">
            <a:avLst/>
          </a:prstGeom>
          <a:noFill/>
          <a:ln w="9525">
            <a:noFill/>
            <a:miter lim="800000"/>
            <a:headEnd/>
            <a:tailEnd/>
          </a:ln>
        </p:spPr>
      </p:pic>
      <p:pic>
        <p:nvPicPr>
          <p:cNvPr id="67590" name="Picture 14" descr="4 corners.jpg"/>
          <p:cNvPicPr>
            <a:picLocks noChangeAspect="1"/>
          </p:cNvPicPr>
          <p:nvPr/>
        </p:nvPicPr>
        <p:blipFill>
          <a:blip r:embed="rId5"/>
          <a:srcRect/>
          <a:stretch>
            <a:fillRect/>
          </a:stretch>
        </p:blipFill>
        <p:spPr bwMode="auto">
          <a:xfrm>
            <a:off x="6003925" y="2438400"/>
            <a:ext cx="2378075" cy="2378075"/>
          </a:xfrm>
          <a:prstGeom prst="rect">
            <a:avLst/>
          </a:prstGeom>
          <a:noFill/>
          <a:ln w="9525">
            <a:noFill/>
            <a:miter lim="800000"/>
            <a:headEnd/>
            <a:tailEnd/>
          </a:ln>
        </p:spPr>
      </p:pic>
      <p:sp>
        <p:nvSpPr>
          <p:cNvPr id="67591" name="TextBox 18"/>
          <p:cNvSpPr txBox="1">
            <a:spLocks noChangeArrowheads="1"/>
          </p:cNvSpPr>
          <p:nvPr/>
        </p:nvSpPr>
        <p:spPr bwMode="auto">
          <a:xfrm>
            <a:off x="6019800" y="2514600"/>
            <a:ext cx="330540"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A</a:t>
            </a:r>
          </a:p>
        </p:txBody>
      </p:sp>
      <p:sp>
        <p:nvSpPr>
          <p:cNvPr id="67592" name="TextBox 19"/>
          <p:cNvSpPr txBox="1">
            <a:spLocks noChangeArrowheads="1"/>
          </p:cNvSpPr>
          <p:nvPr/>
        </p:nvSpPr>
        <p:spPr bwMode="auto">
          <a:xfrm>
            <a:off x="7912100" y="25146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B</a:t>
            </a:r>
          </a:p>
        </p:txBody>
      </p:sp>
      <p:sp>
        <p:nvSpPr>
          <p:cNvPr id="67594" name="TextBox 21"/>
          <p:cNvSpPr txBox="1">
            <a:spLocks noChangeArrowheads="1"/>
          </p:cNvSpPr>
          <p:nvPr/>
        </p:nvSpPr>
        <p:spPr bwMode="auto">
          <a:xfrm>
            <a:off x="6019800" y="41910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C</a:t>
            </a:r>
          </a:p>
        </p:txBody>
      </p:sp>
      <p:sp>
        <p:nvSpPr>
          <p:cNvPr id="67595" name="TextBox 22"/>
          <p:cNvSpPr txBox="1">
            <a:spLocks noChangeArrowheads="1"/>
          </p:cNvSpPr>
          <p:nvPr/>
        </p:nvSpPr>
        <p:spPr bwMode="auto">
          <a:xfrm>
            <a:off x="7924800" y="4191000"/>
            <a:ext cx="340158"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D</a:t>
            </a:r>
          </a:p>
        </p:txBody>
      </p:sp>
      <p:sp>
        <p:nvSpPr>
          <p:cNvPr id="67596" name="TextBox 23"/>
          <p:cNvSpPr txBox="1">
            <a:spLocks noChangeArrowheads="1"/>
          </p:cNvSpPr>
          <p:nvPr/>
        </p:nvSpPr>
        <p:spPr bwMode="auto">
          <a:xfrm>
            <a:off x="414886" y="5257800"/>
            <a:ext cx="2613516" cy="461665"/>
          </a:xfrm>
          <a:prstGeom prst="rect">
            <a:avLst/>
          </a:prstGeom>
          <a:noFill/>
          <a:ln w="9525">
            <a:noFill/>
            <a:miter lim="800000"/>
            <a:headEnd/>
            <a:tailEnd/>
          </a:ln>
        </p:spPr>
        <p:txBody>
          <a:bodyPr wrap="none">
            <a:prstTxWarp prst="textNoShape">
              <a:avLst/>
            </a:prstTxWarp>
            <a:spAutoFit/>
          </a:bodyPr>
          <a:lstStyle/>
          <a:p>
            <a:pPr algn="ctr"/>
            <a:r>
              <a:rPr lang="en-US"/>
              <a:t>Inner/Outer Circle</a:t>
            </a:r>
          </a:p>
        </p:txBody>
      </p:sp>
      <p:sp>
        <p:nvSpPr>
          <p:cNvPr id="67597" name="TextBox 25"/>
          <p:cNvSpPr txBox="1">
            <a:spLocks noChangeArrowheads="1"/>
          </p:cNvSpPr>
          <p:nvPr/>
        </p:nvSpPr>
        <p:spPr bwMode="auto">
          <a:xfrm>
            <a:off x="3324162" y="5954713"/>
            <a:ext cx="2186115" cy="461665"/>
          </a:xfrm>
          <a:prstGeom prst="rect">
            <a:avLst/>
          </a:prstGeom>
          <a:noFill/>
          <a:ln w="9525">
            <a:noFill/>
            <a:miter lim="800000"/>
            <a:headEnd/>
            <a:tailEnd/>
          </a:ln>
        </p:spPr>
        <p:txBody>
          <a:bodyPr wrap="none">
            <a:prstTxWarp prst="textNoShape">
              <a:avLst/>
            </a:prstTxWarp>
            <a:spAutoFit/>
          </a:bodyPr>
          <a:lstStyle/>
          <a:p>
            <a:pPr algn="ctr"/>
            <a:r>
              <a:rPr lang="en-US"/>
              <a:t>Rotating Rows</a:t>
            </a:r>
          </a:p>
        </p:txBody>
      </p:sp>
      <p:sp>
        <p:nvSpPr>
          <p:cNvPr id="67598" name="TextBox 26"/>
          <p:cNvSpPr txBox="1">
            <a:spLocks noChangeArrowheads="1"/>
          </p:cNvSpPr>
          <p:nvPr/>
        </p:nvSpPr>
        <p:spPr bwMode="auto">
          <a:xfrm>
            <a:off x="6194131" y="5257800"/>
            <a:ext cx="1997662" cy="461665"/>
          </a:xfrm>
          <a:prstGeom prst="rect">
            <a:avLst/>
          </a:prstGeom>
          <a:noFill/>
          <a:ln w="9525">
            <a:noFill/>
            <a:miter lim="800000"/>
            <a:headEnd/>
            <a:tailEnd/>
          </a:ln>
        </p:spPr>
        <p:txBody>
          <a:bodyPr wrap="none">
            <a:prstTxWarp prst="textNoShape">
              <a:avLst/>
            </a:prstTxWarp>
            <a:spAutoFit/>
          </a:bodyPr>
          <a:lstStyle/>
          <a:p>
            <a:pPr algn="ctr"/>
            <a:r>
              <a:rPr lang="en-US"/>
              <a:t>Four Corners</a:t>
            </a:r>
          </a:p>
        </p:txBody>
      </p:sp>
      <p:sp>
        <p:nvSpPr>
          <p:cNvPr id="3" name="Slide Number Placeholder 2"/>
          <p:cNvSpPr>
            <a:spLocks noGrp="1"/>
          </p:cNvSpPr>
          <p:nvPr>
            <p:ph type="sldNum" sz="quarter" idx="12"/>
          </p:nvPr>
        </p:nvSpPr>
        <p:spPr/>
        <p:txBody>
          <a:bodyPr/>
          <a:lstStyle/>
          <a:p>
            <a:fld id="{D57F1E4F-1CFF-5643-939E-02111984F565}" type="slidenum">
              <a:rPr lang="en-US" smtClean="0"/>
              <a:t>27</a:t>
            </a:fld>
            <a:endParaRPr lang="en-US" dirty="0"/>
          </a:p>
        </p:txBody>
      </p:sp>
    </p:spTree>
    <p:extLst>
      <p:ext uri="{BB962C8B-B14F-4D97-AF65-F5344CB8AC3E}">
        <p14:creationId xmlns:p14="http://schemas.microsoft.com/office/powerpoint/2010/main" val="1817213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5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5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5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5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5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59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7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p:bldP spid="67592" grpId="0"/>
      <p:bldP spid="67594" grpId="0"/>
      <p:bldP spid="67595" grpId="0"/>
      <p:bldP spid="67597" grpId="0"/>
      <p:bldP spid="675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7" descr="tn_Education00002.gif"/>
          <p:cNvPicPr>
            <a:picLocks noChangeAspect="1"/>
          </p:cNvPicPr>
          <p:nvPr/>
        </p:nvPicPr>
        <p:blipFill>
          <a:blip r:embed="rId3"/>
          <a:srcRect/>
          <a:stretch>
            <a:fillRect/>
          </a:stretch>
        </p:blipFill>
        <p:spPr bwMode="auto">
          <a:xfrm>
            <a:off x="6805963" y="2219325"/>
            <a:ext cx="933450" cy="904875"/>
          </a:xfrm>
          <a:prstGeom prst="rect">
            <a:avLst/>
          </a:prstGeom>
          <a:noFill/>
          <a:ln w="9525">
            <a:noFill/>
            <a:miter lim="800000"/>
            <a:headEnd/>
            <a:tailEnd/>
          </a:ln>
        </p:spPr>
      </p:pic>
      <p:pic>
        <p:nvPicPr>
          <p:cNvPr id="63493" name="Picture 8" descr="tn_Education00006.gif"/>
          <p:cNvPicPr>
            <a:picLocks noChangeAspect="1"/>
          </p:cNvPicPr>
          <p:nvPr/>
        </p:nvPicPr>
        <p:blipFill>
          <a:blip r:embed="rId4"/>
          <a:srcRect/>
          <a:stretch>
            <a:fillRect/>
          </a:stretch>
        </p:blipFill>
        <p:spPr bwMode="auto">
          <a:xfrm>
            <a:off x="7720363" y="2676525"/>
            <a:ext cx="923925" cy="904875"/>
          </a:xfrm>
          <a:prstGeom prst="rect">
            <a:avLst/>
          </a:prstGeom>
          <a:noFill/>
          <a:ln w="9525">
            <a:noFill/>
            <a:miter lim="800000"/>
            <a:headEnd/>
            <a:tailEnd/>
          </a:ln>
        </p:spPr>
      </p:pic>
      <p:pic>
        <p:nvPicPr>
          <p:cNvPr id="63494" name="Picture 9" descr="tn_education074.gif"/>
          <p:cNvPicPr>
            <a:picLocks noChangeAspect="1"/>
          </p:cNvPicPr>
          <p:nvPr/>
        </p:nvPicPr>
        <p:blipFill>
          <a:blip r:embed="rId5"/>
          <a:srcRect/>
          <a:stretch>
            <a:fillRect/>
          </a:stretch>
        </p:blipFill>
        <p:spPr bwMode="auto">
          <a:xfrm>
            <a:off x="5901088" y="1771650"/>
            <a:ext cx="904875" cy="904875"/>
          </a:xfrm>
          <a:prstGeom prst="rect">
            <a:avLst/>
          </a:prstGeom>
          <a:noFill/>
          <a:ln w="9525">
            <a:noFill/>
            <a:miter lim="800000"/>
            <a:headEnd/>
            <a:tailEnd/>
          </a:ln>
        </p:spPr>
      </p:pic>
      <p:sp>
        <p:nvSpPr>
          <p:cNvPr id="4" name="Title 3"/>
          <p:cNvSpPr>
            <a:spLocks noGrp="1"/>
          </p:cNvSpPr>
          <p:nvPr>
            <p:ph type="title"/>
          </p:nvPr>
        </p:nvSpPr>
        <p:spPr/>
        <p:txBody>
          <a:bodyPr/>
          <a:lstStyle/>
          <a:p>
            <a:r>
              <a:rPr lang="en-US" i="1">
                <a:solidFill>
                  <a:schemeClr val="accent3">
                    <a:lumMod val="40000"/>
                    <a:lumOff val="60000"/>
                  </a:schemeClr>
                </a:solidFill>
              </a:rPr>
              <a:t>Think – Write  - Pair - Share</a:t>
            </a:r>
            <a:endParaRPr lang="en-US">
              <a:solidFill>
                <a:schemeClr val="accent3">
                  <a:lumMod val="40000"/>
                  <a:lumOff val="60000"/>
                </a:schemeClr>
              </a:solidFill>
            </a:endParaRPr>
          </a:p>
        </p:txBody>
      </p:sp>
      <p:sp>
        <p:nvSpPr>
          <p:cNvPr id="5" name="Content Placeholder 4"/>
          <p:cNvSpPr>
            <a:spLocks noGrp="1"/>
          </p:cNvSpPr>
          <p:nvPr>
            <p:ph idx="1"/>
          </p:nvPr>
        </p:nvSpPr>
        <p:spPr/>
        <p:txBody>
          <a:bodyPr>
            <a:normAutofit lnSpcReduction="10000"/>
          </a:bodyPr>
          <a:lstStyle/>
          <a:p>
            <a:pPr marL="0" indent="0">
              <a:lnSpc>
                <a:spcPct val="150000"/>
              </a:lnSpc>
              <a:spcBef>
                <a:spcPts val="0"/>
              </a:spcBef>
              <a:buNone/>
            </a:pPr>
            <a:r>
              <a:rPr lang="en-US">
                <a:solidFill>
                  <a:schemeClr val="tx1">
                    <a:lumMod val="95000"/>
                  </a:schemeClr>
                </a:solidFill>
              </a:rPr>
              <a:t>The teacher poses a problem </a:t>
            </a:r>
          </a:p>
          <a:p>
            <a:pPr marL="0" indent="0">
              <a:lnSpc>
                <a:spcPct val="150000"/>
              </a:lnSpc>
              <a:spcBef>
                <a:spcPts val="0"/>
              </a:spcBef>
              <a:buNone/>
            </a:pPr>
            <a:r>
              <a:rPr lang="en-US">
                <a:solidFill>
                  <a:schemeClr val="tx1">
                    <a:lumMod val="95000"/>
                  </a:schemeClr>
                </a:solidFill>
              </a:rPr>
              <a:t>or presents a topic.  Students </a:t>
            </a:r>
          </a:p>
          <a:p>
            <a:pPr marL="0" indent="0">
              <a:lnSpc>
                <a:spcPct val="150000"/>
              </a:lnSpc>
              <a:spcBef>
                <a:spcPts val="0"/>
              </a:spcBef>
              <a:buNone/>
            </a:pPr>
            <a:r>
              <a:rPr lang="en-US">
                <a:solidFill>
                  <a:schemeClr val="tx1">
                    <a:lumMod val="95000"/>
                  </a:schemeClr>
                </a:solidFill>
              </a:rPr>
              <a:t>are given time to think and may be</a:t>
            </a:r>
          </a:p>
          <a:p>
            <a:pPr marL="0" indent="0">
              <a:lnSpc>
                <a:spcPct val="150000"/>
              </a:lnSpc>
              <a:spcBef>
                <a:spcPts val="0"/>
              </a:spcBef>
              <a:buNone/>
            </a:pPr>
            <a:r>
              <a:rPr lang="en-US">
                <a:solidFill>
                  <a:schemeClr val="tx1">
                    <a:lumMod val="95000"/>
                  </a:schemeClr>
                </a:solidFill>
              </a:rPr>
              <a:t>asked to jot down their thoughts or asked to respond individually using</a:t>
            </a:r>
            <a:r>
              <a:rPr lang="en-US" i="1">
                <a:solidFill>
                  <a:schemeClr val="tx1">
                    <a:lumMod val="95000"/>
                  </a:schemeClr>
                </a:solidFill>
              </a:rPr>
              <a:t> </a:t>
            </a:r>
            <a:r>
              <a:rPr lang="en-US">
                <a:solidFill>
                  <a:schemeClr val="tx1">
                    <a:lumMod val="95000"/>
                  </a:schemeClr>
                </a:solidFill>
              </a:rPr>
              <a:t>tools such as </a:t>
            </a:r>
            <a:r>
              <a:rPr lang="en-US" i="1">
                <a:solidFill>
                  <a:schemeClr val="tx1">
                    <a:lumMod val="95000"/>
                  </a:schemeClr>
                </a:solidFill>
              </a:rPr>
              <a:t>polleverywhere</a:t>
            </a:r>
            <a:r>
              <a:rPr lang="en-US">
                <a:solidFill>
                  <a:schemeClr val="tx1">
                    <a:lumMod val="95000"/>
                  </a:schemeClr>
                </a:solidFill>
              </a:rPr>
              <a:t>. They then pair with another student to discuss the topic or compare responses.  Finally, they share their thoughts with the whole class.</a:t>
            </a:r>
          </a:p>
          <a:p>
            <a:endParaRPr lang="en-US"/>
          </a:p>
        </p:txBody>
      </p:sp>
      <p:sp>
        <p:nvSpPr>
          <p:cNvPr id="3" name="Slide Number Placeholder 2"/>
          <p:cNvSpPr>
            <a:spLocks noGrp="1"/>
          </p:cNvSpPr>
          <p:nvPr>
            <p:ph type="sldNum" sz="quarter" idx="12"/>
          </p:nvPr>
        </p:nvSpPr>
        <p:spPr/>
        <p:txBody>
          <a:bodyPr/>
          <a:lstStyle/>
          <a:p>
            <a:fld id="{D57F1E4F-1CFF-5643-939E-02111984F565}" type="slidenum">
              <a:rPr lang="en-US" smtClean="0"/>
              <a:t>28</a:t>
            </a:fld>
            <a:endParaRPr lang="en-US" dirty="0"/>
          </a:p>
        </p:txBody>
      </p:sp>
    </p:spTree>
    <p:extLst>
      <p:ext uri="{BB962C8B-B14F-4D97-AF65-F5344CB8AC3E}">
        <p14:creationId xmlns:p14="http://schemas.microsoft.com/office/powerpoint/2010/main" val="1029806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6134100" y="1371600"/>
            <a:ext cx="2476500" cy="2082800"/>
            <a:chOff x="6134100" y="1371600"/>
            <a:chExt cx="2476500" cy="2082800"/>
          </a:xfrm>
        </p:grpSpPr>
        <p:pic>
          <p:nvPicPr>
            <p:cNvPr id="65541" name="Picture 15" descr="coop learning images.jpg"/>
            <p:cNvPicPr>
              <a:picLocks noChangeAspect="1"/>
            </p:cNvPicPr>
            <p:nvPr/>
          </p:nvPicPr>
          <p:blipFill>
            <a:blip r:embed="rId3"/>
            <a:srcRect/>
            <a:stretch>
              <a:fillRect/>
            </a:stretch>
          </p:blipFill>
          <p:spPr bwMode="auto">
            <a:xfrm>
              <a:off x="6134100" y="1371600"/>
              <a:ext cx="2476500" cy="2082800"/>
            </a:xfrm>
            <a:prstGeom prst="rect">
              <a:avLst/>
            </a:prstGeom>
            <a:noFill/>
            <a:ln w="9525">
              <a:noFill/>
              <a:miter lim="800000"/>
              <a:headEnd/>
              <a:tailEnd/>
            </a:ln>
          </p:spPr>
        </p:pic>
        <p:pic>
          <p:nvPicPr>
            <p:cNvPr id="65542" name="Picture 16" descr="answer-girl2-color.gif"/>
            <p:cNvPicPr>
              <a:picLocks noChangeAspect="1"/>
            </p:cNvPicPr>
            <p:nvPr/>
          </p:nvPicPr>
          <p:blipFill>
            <a:blip r:embed="rId4"/>
            <a:srcRect/>
            <a:stretch>
              <a:fillRect/>
            </a:stretch>
          </p:blipFill>
          <p:spPr bwMode="auto">
            <a:xfrm>
              <a:off x="6172200" y="2667000"/>
              <a:ext cx="381000" cy="457200"/>
            </a:xfrm>
            <a:prstGeom prst="rect">
              <a:avLst/>
            </a:prstGeom>
            <a:noFill/>
            <a:ln w="9525">
              <a:noFill/>
              <a:miter lim="800000"/>
              <a:headEnd/>
              <a:tailEnd/>
            </a:ln>
          </p:spPr>
        </p:pic>
        <p:pic>
          <p:nvPicPr>
            <p:cNvPr id="65543" name="Picture 8" descr="answer-boy-color.gif"/>
            <p:cNvPicPr>
              <a:picLocks noChangeAspect="1"/>
            </p:cNvPicPr>
            <p:nvPr/>
          </p:nvPicPr>
          <p:blipFill>
            <a:blip r:embed="rId5"/>
            <a:srcRect/>
            <a:stretch>
              <a:fillRect/>
            </a:stretch>
          </p:blipFill>
          <p:spPr bwMode="auto">
            <a:xfrm>
              <a:off x="6172200" y="1676400"/>
              <a:ext cx="381000" cy="457200"/>
            </a:xfrm>
            <a:prstGeom prst="rect">
              <a:avLst/>
            </a:prstGeom>
            <a:noFill/>
            <a:ln w="9525">
              <a:noFill/>
              <a:miter lim="800000"/>
              <a:headEnd/>
              <a:tailEnd/>
            </a:ln>
          </p:spPr>
        </p:pic>
        <p:pic>
          <p:nvPicPr>
            <p:cNvPr id="65544" name="Picture 10" descr="answer-girl2-color.gif"/>
            <p:cNvPicPr>
              <a:picLocks noChangeAspect="1"/>
            </p:cNvPicPr>
            <p:nvPr/>
          </p:nvPicPr>
          <p:blipFill>
            <a:blip r:embed="rId4"/>
            <a:srcRect/>
            <a:stretch>
              <a:fillRect/>
            </a:stretch>
          </p:blipFill>
          <p:spPr bwMode="auto">
            <a:xfrm>
              <a:off x="8229600" y="1676400"/>
              <a:ext cx="381000" cy="457200"/>
            </a:xfrm>
            <a:prstGeom prst="rect">
              <a:avLst/>
            </a:prstGeom>
            <a:noFill/>
            <a:ln w="9525">
              <a:noFill/>
              <a:miter lim="800000"/>
              <a:headEnd/>
              <a:tailEnd/>
            </a:ln>
          </p:spPr>
        </p:pic>
        <p:pic>
          <p:nvPicPr>
            <p:cNvPr id="65545" name="Picture 17" descr="answer-boy-color.gif"/>
            <p:cNvPicPr>
              <a:picLocks noChangeAspect="1"/>
            </p:cNvPicPr>
            <p:nvPr/>
          </p:nvPicPr>
          <p:blipFill>
            <a:blip r:embed="rId5"/>
            <a:srcRect/>
            <a:stretch>
              <a:fillRect/>
            </a:stretch>
          </p:blipFill>
          <p:spPr bwMode="auto">
            <a:xfrm>
              <a:off x="8229600" y="2667000"/>
              <a:ext cx="381000" cy="457200"/>
            </a:xfrm>
            <a:prstGeom prst="rect">
              <a:avLst/>
            </a:prstGeom>
            <a:noFill/>
            <a:ln w="9525">
              <a:noFill/>
              <a:miter lim="800000"/>
              <a:headEnd/>
              <a:tailEnd/>
            </a:ln>
          </p:spPr>
        </p:pic>
      </p:grpSp>
      <p:sp>
        <p:nvSpPr>
          <p:cNvPr id="5" name="Title 4"/>
          <p:cNvSpPr>
            <a:spLocks noGrp="1"/>
          </p:cNvSpPr>
          <p:nvPr>
            <p:ph type="title"/>
          </p:nvPr>
        </p:nvSpPr>
        <p:spPr/>
        <p:txBody>
          <a:bodyPr/>
          <a:lstStyle/>
          <a:p>
            <a:r>
              <a:rPr lang="en-US" i="1">
                <a:solidFill>
                  <a:schemeClr val="accent3">
                    <a:lumMod val="40000"/>
                    <a:lumOff val="60000"/>
                  </a:schemeClr>
                </a:solidFill>
              </a:rPr>
              <a:t>Numbered Heads Together</a:t>
            </a:r>
            <a:endParaRPr lang="en-US">
              <a:solidFill>
                <a:schemeClr val="accent3">
                  <a:lumMod val="40000"/>
                  <a:lumOff val="60000"/>
                </a:schemeClr>
              </a:solidFill>
            </a:endParaRPr>
          </a:p>
        </p:txBody>
      </p:sp>
      <p:sp>
        <p:nvSpPr>
          <p:cNvPr id="6" name="Content Placeholder 5"/>
          <p:cNvSpPr>
            <a:spLocks noGrp="1"/>
          </p:cNvSpPr>
          <p:nvPr>
            <p:ph idx="1"/>
          </p:nvPr>
        </p:nvSpPr>
        <p:spPr/>
        <p:txBody>
          <a:bodyPr>
            <a:normAutofit lnSpcReduction="10000"/>
          </a:bodyPr>
          <a:lstStyle/>
          <a:p>
            <a:pPr marL="0" indent="0">
              <a:lnSpc>
                <a:spcPct val="150000"/>
              </a:lnSpc>
              <a:spcBef>
                <a:spcPts val="0"/>
              </a:spcBef>
              <a:buNone/>
            </a:pPr>
            <a:r>
              <a:rPr lang="en-US">
                <a:solidFill>
                  <a:schemeClr val="tx1">
                    <a:lumMod val="95000"/>
                  </a:schemeClr>
                </a:solidFill>
              </a:rPr>
              <a:t>Directions:  Students assemble into </a:t>
            </a:r>
          </a:p>
          <a:p>
            <a:pPr marL="0" indent="0">
              <a:lnSpc>
                <a:spcPct val="150000"/>
              </a:lnSpc>
              <a:spcBef>
                <a:spcPts val="0"/>
              </a:spcBef>
              <a:buNone/>
            </a:pPr>
            <a:r>
              <a:rPr lang="en-US">
                <a:solidFill>
                  <a:schemeClr val="tx1">
                    <a:lumMod val="95000"/>
                  </a:schemeClr>
                </a:solidFill>
              </a:rPr>
              <a:t>groups and number off.  The teacher </a:t>
            </a:r>
          </a:p>
          <a:p>
            <a:pPr marL="0" indent="0">
              <a:lnSpc>
                <a:spcPct val="150000"/>
              </a:lnSpc>
              <a:spcBef>
                <a:spcPts val="0"/>
              </a:spcBef>
              <a:buNone/>
            </a:pPr>
            <a:r>
              <a:rPr lang="en-US">
                <a:solidFill>
                  <a:schemeClr val="tx1">
                    <a:lumMod val="95000"/>
                  </a:schemeClr>
                </a:solidFill>
              </a:rPr>
              <a:t>asks a question and tells the groups to </a:t>
            </a:r>
          </a:p>
          <a:p>
            <a:pPr marL="0" indent="0">
              <a:lnSpc>
                <a:spcPct val="150000"/>
              </a:lnSpc>
              <a:spcBef>
                <a:spcPts val="0"/>
              </a:spcBef>
              <a:buNone/>
            </a:pPr>
            <a:r>
              <a:rPr lang="en-US">
                <a:solidFill>
                  <a:schemeClr val="tx1">
                    <a:lumMod val="95000"/>
                  </a:schemeClr>
                </a:solidFill>
              </a:rPr>
              <a:t>put their heads together to discuss it.  The teacher calls a number and selects a group.  The student with that number in that group answers.  The teacher asks the students of the same number from the other groups if they agree with the response or asks them to elaborate on the response.</a:t>
            </a:r>
          </a:p>
          <a:p>
            <a:pPr marL="0" indent="0">
              <a:lnSpc>
                <a:spcPct val="150000"/>
              </a:lnSpc>
              <a:spcBef>
                <a:spcPts val="0"/>
              </a:spcBef>
              <a:buNone/>
            </a:pP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29</a:t>
            </a:fld>
            <a:endParaRPr lang="en-US" dirty="0"/>
          </a:p>
        </p:txBody>
      </p:sp>
    </p:spTree>
    <p:extLst>
      <p:ext uri="{BB962C8B-B14F-4D97-AF65-F5344CB8AC3E}">
        <p14:creationId xmlns:p14="http://schemas.microsoft.com/office/powerpoint/2010/main" val="17018259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9468"/>
            <a:ext cx="8467531" cy="1417638"/>
          </a:xfrm>
        </p:spPr>
        <p:txBody>
          <a:bodyPr/>
          <a:lstStyle/>
          <a:p>
            <a:r>
              <a:rPr lang="en-US" b="1" dirty="0"/>
              <a:t>I DO….WE DO....YOU DO</a:t>
            </a:r>
          </a:p>
        </p:txBody>
      </p:sp>
      <p:grpSp>
        <p:nvGrpSpPr>
          <p:cNvPr id="3" name="Group 15"/>
          <p:cNvGrpSpPr/>
          <p:nvPr/>
        </p:nvGrpSpPr>
        <p:grpSpPr>
          <a:xfrm>
            <a:off x="390498" y="1630587"/>
            <a:ext cx="2507567" cy="4540544"/>
            <a:chOff x="782346" y="2087787"/>
            <a:chExt cx="2507567" cy="4540544"/>
          </a:xfrm>
        </p:grpSpPr>
        <p:pic>
          <p:nvPicPr>
            <p:cNvPr id="12" name="Picture 11" descr="images-2.jpeg"/>
            <p:cNvPicPr>
              <a:picLocks noChangeAspect="1"/>
            </p:cNvPicPr>
            <p:nvPr/>
          </p:nvPicPr>
          <p:blipFill>
            <a:blip r:embed="rId3"/>
            <a:stretch>
              <a:fillRect/>
            </a:stretch>
          </p:blipFill>
          <p:spPr>
            <a:xfrm>
              <a:off x="782346" y="2087787"/>
              <a:ext cx="2507567" cy="1417320"/>
            </a:xfrm>
            <a:prstGeom prst="rect">
              <a:avLst/>
            </a:prstGeom>
            <a:ln w="38100" cap="flat" cmpd="sng" algn="ctr">
              <a:solidFill>
                <a:schemeClr val="accent3"/>
              </a:solidFill>
              <a:prstDash val="solid"/>
              <a:round/>
              <a:headEnd type="none" w="med" len="med"/>
              <a:tailEnd type="none" w="med" len="med"/>
            </a:ln>
          </p:spPr>
        </p:pic>
        <p:pic>
          <p:nvPicPr>
            <p:cNvPr id="13" name="Picture 12" descr="images-3.jpeg"/>
            <p:cNvPicPr>
              <a:picLocks noChangeAspect="1"/>
            </p:cNvPicPr>
            <p:nvPr/>
          </p:nvPicPr>
          <p:blipFill>
            <a:blip r:embed="rId4"/>
            <a:stretch>
              <a:fillRect/>
            </a:stretch>
          </p:blipFill>
          <p:spPr>
            <a:xfrm>
              <a:off x="993713" y="3676831"/>
              <a:ext cx="2084832" cy="1389888"/>
            </a:xfrm>
            <a:prstGeom prst="rect">
              <a:avLst/>
            </a:prstGeom>
            <a:ln w="38100" cap="flat" cmpd="sng" algn="ctr">
              <a:solidFill>
                <a:srgbClr val="F83500"/>
              </a:solidFill>
              <a:prstDash val="solid"/>
              <a:round/>
              <a:headEnd type="none" w="med" len="med"/>
              <a:tailEnd type="none" w="med" len="med"/>
            </a:ln>
          </p:spPr>
        </p:pic>
        <p:pic>
          <p:nvPicPr>
            <p:cNvPr id="14" name="Picture 13" descr="images.jpeg"/>
            <p:cNvPicPr>
              <a:picLocks noChangeAspect="1"/>
            </p:cNvPicPr>
            <p:nvPr/>
          </p:nvPicPr>
          <p:blipFill>
            <a:blip r:embed="rId5"/>
            <a:stretch>
              <a:fillRect/>
            </a:stretch>
          </p:blipFill>
          <p:spPr>
            <a:xfrm>
              <a:off x="785230" y="5238443"/>
              <a:ext cx="2501798" cy="1389888"/>
            </a:xfrm>
            <a:prstGeom prst="rect">
              <a:avLst/>
            </a:prstGeom>
            <a:ln w="38100" cap="flat" cmpd="sng" algn="ctr">
              <a:solidFill>
                <a:srgbClr val="F83500"/>
              </a:solidFill>
              <a:prstDash val="solid"/>
              <a:round/>
              <a:headEnd type="none" w="med" len="med"/>
              <a:tailEnd type="none" w="med" len="med"/>
            </a:ln>
          </p:spPr>
        </p:pic>
      </p:grpSp>
      <p:graphicFrame>
        <p:nvGraphicFramePr>
          <p:cNvPr id="15" name="Table 14"/>
          <p:cNvGraphicFramePr>
            <a:graphicFrameLocks noGrp="1"/>
          </p:cNvGraphicFramePr>
          <p:nvPr>
            <p:extLst>
              <p:ext uri="{D42A27DB-BD31-4B8C-83A1-F6EECF244321}">
                <p14:modId xmlns:p14="http://schemas.microsoft.com/office/powerpoint/2010/main" val="1305562982"/>
              </p:ext>
            </p:extLst>
          </p:nvPr>
        </p:nvGraphicFramePr>
        <p:xfrm>
          <a:off x="3310334" y="1576547"/>
          <a:ext cx="5566811" cy="4607439"/>
        </p:xfrm>
        <a:graphic>
          <a:graphicData uri="http://schemas.openxmlformats.org/drawingml/2006/table">
            <a:tbl>
              <a:tblPr firstRow="1" bandRow="1">
                <a:tableStyleId>{69CF1AB2-1976-4502-BF36-3FF5EA218861}</a:tableStyleId>
              </a:tblPr>
              <a:tblGrid>
                <a:gridCol w="1290542"/>
                <a:gridCol w="4276269"/>
              </a:tblGrid>
              <a:tr h="1954053">
                <a:tc>
                  <a:txBody>
                    <a:bodyPr/>
                    <a:lstStyle/>
                    <a:p>
                      <a:pPr algn="ctr"/>
                      <a:r>
                        <a:rPr lang="en-US" sz="2400" b="1"/>
                        <a:t>I DO</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c>
                  <a:txBody>
                    <a:bodyPr/>
                    <a:lstStyle/>
                    <a:p>
                      <a:r>
                        <a:rPr lang="en-US" sz="2000" dirty="0"/>
                        <a:t>The</a:t>
                      </a:r>
                      <a:r>
                        <a:rPr lang="en-US" sz="2000" baseline="0" dirty="0"/>
                        <a:t> teacher:</a:t>
                      </a:r>
                    </a:p>
                    <a:p>
                      <a:pPr marL="91440" indent="-91440">
                        <a:buFont typeface="Arial"/>
                        <a:buChar char="•"/>
                      </a:pPr>
                      <a:r>
                        <a:rPr lang="en-US" sz="2000" b="0" baseline="0" dirty="0"/>
                        <a:t>gets the attention of the learner</a:t>
                      </a:r>
                    </a:p>
                    <a:p>
                      <a:pPr marL="91440" indent="-91440">
                        <a:buFont typeface="Arial"/>
                        <a:buChar char="•"/>
                      </a:pPr>
                      <a:r>
                        <a:rPr lang="en-US" sz="2000" b="0" baseline="0" dirty="0"/>
                        <a:t>communicates the learning goal of  the lesson</a:t>
                      </a:r>
                    </a:p>
                    <a:p>
                      <a:pPr marL="91440" indent="-91440">
                        <a:buFont typeface="Arial"/>
                        <a:buChar char="•"/>
                      </a:pPr>
                      <a:r>
                        <a:rPr lang="en-US" sz="2000" b="0" baseline="0" dirty="0"/>
                        <a:t>provides comprehensible input</a:t>
                      </a:r>
                    </a:p>
                    <a:p>
                      <a:pPr marL="91440" indent="-91440">
                        <a:buFont typeface="Arial"/>
                        <a:buChar char="•"/>
                      </a:pPr>
                      <a:r>
                        <a:rPr lang="en-US" sz="2000" b="0" baseline="0" dirty="0"/>
                        <a:t>models language use in context</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r>
              <a:tr h="1553647">
                <a:tc>
                  <a:txBody>
                    <a:bodyPr/>
                    <a:lstStyle/>
                    <a:p>
                      <a:pPr algn="ctr"/>
                      <a:r>
                        <a:rPr lang="en-US" sz="2400" b="1"/>
                        <a:t>WE DO</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c>
                  <a:txBody>
                    <a:bodyPr/>
                    <a:lstStyle/>
                    <a:p>
                      <a:r>
                        <a:rPr lang="en-US" sz="2000" b="1" dirty="0"/>
                        <a:t>The students:</a:t>
                      </a:r>
                    </a:p>
                    <a:p>
                      <a:pPr>
                        <a:buFont typeface="Arial"/>
                        <a:buChar char="•"/>
                      </a:pPr>
                      <a:r>
                        <a:rPr lang="en-US" sz="2000" b="0" baseline="0" dirty="0"/>
                        <a:t>work collaboratively to use language</a:t>
                      </a:r>
                    </a:p>
                    <a:p>
                      <a:pPr>
                        <a:buFont typeface="Arial"/>
                        <a:buChar char="•"/>
                      </a:pPr>
                      <a:r>
                        <a:rPr lang="en-US" sz="2000" b="0" baseline="0" dirty="0"/>
                        <a:t>are supported by peers</a:t>
                      </a:r>
                    </a:p>
                    <a:p>
                      <a:pPr>
                        <a:buFont typeface="Arial"/>
                        <a:buChar char="•"/>
                      </a:pPr>
                      <a:r>
                        <a:rPr lang="en-US" sz="2000" b="0" baseline="0" dirty="0"/>
                        <a:t>gain confidence</a:t>
                      </a:r>
                    </a:p>
                    <a:p>
                      <a:pPr>
                        <a:buFont typeface="Arial"/>
                        <a:buChar char="•"/>
                      </a:pPr>
                      <a:r>
                        <a:rPr lang="en-US" sz="2000" b="0" baseline="0" dirty="0"/>
                        <a:t>receive feedback on performance</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r>
              <a:tr h="1037946">
                <a:tc>
                  <a:txBody>
                    <a:bodyPr/>
                    <a:lstStyle/>
                    <a:p>
                      <a:pPr algn="ctr"/>
                      <a:r>
                        <a:rPr lang="en-US" sz="2400" b="1"/>
                        <a:t>YOU DO</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c>
                  <a:txBody>
                    <a:bodyPr/>
                    <a:lstStyle/>
                    <a:p>
                      <a:r>
                        <a:rPr lang="en-US" sz="2000" b="1" dirty="0"/>
                        <a:t>The individual student:</a:t>
                      </a:r>
                    </a:p>
                    <a:p>
                      <a:pPr marL="91440" indent="-91440">
                        <a:buFont typeface="Arial"/>
                        <a:buChar char="•"/>
                      </a:pPr>
                      <a:r>
                        <a:rPr lang="en-US" sz="2000" b="0" dirty="0"/>
                        <a:t>demonstrates</a:t>
                      </a:r>
                      <a:r>
                        <a:rPr lang="en-US" sz="2000" b="0" baseline="0" dirty="0"/>
                        <a:t> his/her ability to meet the goal of the lesson</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r>
            </a:tbl>
          </a:graphicData>
        </a:graphic>
      </p:graphicFrame>
      <p:sp>
        <p:nvSpPr>
          <p:cNvPr id="9" name="Slide Number Placeholder 8"/>
          <p:cNvSpPr>
            <a:spLocks noGrp="1"/>
          </p:cNvSpPr>
          <p:nvPr>
            <p:ph type="sldNum" sz="quarter" idx="12"/>
          </p:nvPr>
        </p:nvSpPr>
        <p:spPr/>
        <p:txBody>
          <a:bodyPr>
            <a:normAutofit/>
          </a:bodyPr>
          <a:lstStyle/>
          <a:p>
            <a:fld id="{74C2F60E-34D8-DD42-93FD-7BD7AE432328}" type="slidenum">
              <a:rPr lang="en-US"/>
              <a:pPr/>
              <a:t>3</a:t>
            </a:fld>
            <a:endParaRPr lang="en-US"/>
          </a:p>
        </p:txBody>
      </p:sp>
    </p:spTree>
    <p:extLst>
      <p:ext uri="{BB962C8B-B14F-4D97-AF65-F5344CB8AC3E}">
        <p14:creationId xmlns:p14="http://schemas.microsoft.com/office/powerpoint/2010/main" val="11626397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76777" y="56625"/>
            <a:ext cx="8497887" cy="1357312"/>
          </a:xfrm>
        </p:spPr>
        <p:txBody>
          <a:bodyPr>
            <a:normAutofit/>
          </a:bodyPr>
          <a:lstStyle/>
          <a:p>
            <a:r>
              <a:rPr lang="en-US" sz="3600">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dirty="0">
                <a:solidFill>
                  <a:schemeClr val="accent1"/>
                </a:solidFill>
              </a:rPr>
              <a:t>Interpretive</a:t>
            </a:r>
          </a:p>
          <a:p>
            <a:pPr marL="457200" indent="-457200" algn="ctr">
              <a:buFont typeface="Arial" pitchFamily="-84" charset="0"/>
              <a:buNone/>
            </a:pPr>
            <a:r>
              <a:rPr lang="en-US" sz="2000" dirty="0"/>
              <a:t>Students listen to, read and / or view an authentic </a:t>
            </a:r>
          </a:p>
          <a:p>
            <a:pPr marL="457200" indent="-457200" algn="ctr">
              <a:buFont typeface="Arial" pitchFamily="-84" charset="0"/>
              <a:buNone/>
            </a:pPr>
            <a:r>
              <a:rPr lang="en-US" sz="2000" dirty="0"/>
              <a:t>text and answer information as well as </a:t>
            </a:r>
          </a:p>
          <a:p>
            <a:pPr marL="457200" indent="-457200" algn="ctr">
              <a:buFont typeface="Arial" pitchFamily="-84" charset="0"/>
              <a:buNone/>
            </a:pPr>
            <a:r>
              <a:rPr lang="en-US" sz="2000" dirty="0"/>
              <a:t>interpretive questions to assess comprehension.</a:t>
            </a:r>
          </a:p>
          <a:p>
            <a:pPr marL="457200" indent="-457200" algn="ctr">
              <a:buFont typeface="Arial" pitchFamily="-84" charset="0"/>
              <a:buNone/>
            </a:pPr>
            <a:r>
              <a:rPr lang="en-US" sz="2000" dirty="0"/>
              <a:t>The teacher provides students with feedback on </a:t>
            </a:r>
          </a:p>
          <a:p>
            <a:pPr marL="457200" indent="-457200" algn="ctr">
              <a:buFont typeface="Arial" pitchFamily="-84" charset="0"/>
              <a:buNone/>
            </a:pPr>
            <a:r>
              <a:rPr lang="en-US" sz="2000" dirty="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dirty="0">
                <a:solidFill>
                  <a:schemeClr val="accent1"/>
                </a:solidFill>
              </a:rPr>
              <a:t>Interpersonal</a:t>
            </a:r>
          </a:p>
          <a:p>
            <a:pPr algn="ctr"/>
            <a:r>
              <a:rPr lang="en-US" sz="2000" dirty="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dirty="0">
                <a:solidFill>
                  <a:schemeClr val="accent1"/>
                </a:solidFill>
              </a:rPr>
              <a:t>Presentational</a:t>
            </a:r>
          </a:p>
          <a:p>
            <a:pPr algn="ctr"/>
            <a:r>
              <a:rPr lang="en-US" sz="2000" dirty="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30</a:t>
            </a:fld>
            <a:endParaRPr lang="en-US" dirty="0"/>
          </a:p>
        </p:txBody>
      </p:sp>
    </p:spTree>
    <p:extLst>
      <p:ext uri="{BB962C8B-B14F-4D97-AF65-F5344CB8AC3E}">
        <p14:creationId xmlns:p14="http://schemas.microsoft.com/office/powerpoint/2010/main" val="5883763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41752"/>
            <a:ext cx="8953500" cy="990600"/>
          </a:xfrm>
        </p:spPr>
        <p:txBody>
          <a:bodyPr>
            <a:normAutofit fontScale="90000"/>
          </a:bodyPr>
          <a:lstStyle/>
          <a:p>
            <a:pPr algn="ctr"/>
            <a:r>
              <a:rPr lang="en-US" sz="3556"/>
              <a:t>City Life</a:t>
            </a:r>
            <a:br>
              <a:rPr lang="en-US" sz="3556"/>
            </a:br>
            <a:r>
              <a:rPr lang="en-US" sz="2222"/>
              <a:t>Do the tasks match the targeted performance level? </a:t>
            </a:r>
            <a:br>
              <a:rPr lang="en-US" sz="2222"/>
            </a:br>
            <a:r>
              <a:rPr lang="en-US" sz="2222"/>
              <a:t>Do they allow students to address the essential question in some way?</a:t>
            </a: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1205753370"/>
              </p:ext>
            </p:extLst>
          </p:nvPr>
        </p:nvGraphicFramePr>
        <p:xfrm>
          <a:off x="190500" y="1299411"/>
          <a:ext cx="8575674" cy="2206450"/>
        </p:xfrm>
        <a:graphic>
          <a:graphicData uri="http://schemas.openxmlformats.org/drawingml/2006/table">
            <a:tbl>
              <a:tblPr firstRow="1" bandRow="1">
                <a:tableStyleId>{5C22544A-7EE6-4342-B048-85BDC9FD1C3A}</a:tableStyleId>
              </a:tblPr>
              <a:tblGrid>
                <a:gridCol w="2858558"/>
                <a:gridCol w="2858558"/>
                <a:gridCol w="2858558"/>
              </a:tblGrid>
              <a:tr h="2206450">
                <a:tc>
                  <a:txBody>
                    <a:bodyPr/>
                    <a:lstStyle/>
                    <a:p>
                      <a:pPr algn="ctr"/>
                      <a:r>
                        <a:rPr lang="en-US" u="sng" dirty="0" smtClean="0">
                          <a:solidFill>
                            <a:schemeClr val="bg1"/>
                          </a:solidFill>
                        </a:rPr>
                        <a:t>Interpretive Mode</a:t>
                      </a:r>
                    </a:p>
                    <a:p>
                      <a:pPr algn="ctr"/>
                      <a:r>
                        <a:rPr lang="en-US" sz="1800" b="0" kern="1200" dirty="0" smtClean="0">
                          <a:solidFill>
                            <a:schemeClr val="bg1"/>
                          </a:solidFill>
                          <a:effectLst/>
                        </a:rPr>
                        <a:t>Students will identify places in a city based on written</a:t>
                      </a:r>
                      <a:r>
                        <a:rPr lang="en-US" sz="1800" b="0" kern="1200" baseline="0" dirty="0" smtClean="0">
                          <a:solidFill>
                            <a:schemeClr val="bg1"/>
                          </a:solidFill>
                          <a:effectLst/>
                        </a:rPr>
                        <a:t> and/or oral directions. </a:t>
                      </a:r>
                      <a:endParaRPr lang="en-US" b="0" dirty="0">
                        <a:solidFill>
                          <a:schemeClr val="bg1"/>
                        </a:solidFill>
                      </a:endParaRPr>
                    </a:p>
                  </a:txBody>
                  <a:tcPr>
                    <a:solidFill>
                      <a:schemeClr val="accent1">
                        <a:lumMod val="20000"/>
                        <a:lumOff val="80000"/>
                      </a:schemeClr>
                    </a:solidFill>
                  </a:tcPr>
                </a:tc>
                <a:tc>
                  <a:txBody>
                    <a:bodyPr/>
                    <a:lstStyle/>
                    <a:p>
                      <a:pPr algn="ctr"/>
                      <a:r>
                        <a:rPr lang="en-US" u="sng" dirty="0" smtClean="0">
                          <a:solidFill>
                            <a:schemeClr val="bg1"/>
                          </a:solidFill>
                        </a:rPr>
                        <a:t>Interpretive Mode</a:t>
                      </a:r>
                    </a:p>
                    <a:p>
                      <a:pPr algn="ctr"/>
                      <a:r>
                        <a:rPr kumimoji="0" lang="en-US" sz="1800" b="0" kern="1200" dirty="0">
                          <a:solidFill>
                            <a:schemeClr val="bg1"/>
                          </a:solidFill>
                          <a:latin typeface="+mn-lt"/>
                          <a:ea typeface="+mn-ea"/>
                          <a:cs typeface="+mn-cs"/>
                        </a:rPr>
                        <a:t>Students will read descriptions of various cities and will demonstrate</a:t>
                      </a:r>
                      <a:r>
                        <a:rPr kumimoji="0" lang="en-US" sz="1800" b="0" kern="1200" baseline="0" dirty="0">
                          <a:solidFill>
                            <a:schemeClr val="bg1"/>
                          </a:solidFill>
                          <a:latin typeface="+mn-lt"/>
                          <a:ea typeface="+mn-ea"/>
                          <a:cs typeface="+mn-cs"/>
                        </a:rPr>
                        <a:t> comprehension of key elements indicating what they can see and do.</a:t>
                      </a:r>
                      <a:endParaRPr kumimoji="0" lang="en-US" sz="1800" b="0" kern="1200" dirty="0">
                        <a:solidFill>
                          <a:schemeClr val="bg1"/>
                        </a:solidFill>
                        <a:latin typeface="+mn-lt"/>
                        <a:ea typeface="+mn-ea"/>
                        <a:cs typeface="+mn-cs"/>
                      </a:endParaRPr>
                    </a:p>
                  </a:txBody>
                  <a:tcPr>
                    <a:solidFill>
                      <a:schemeClr val="accent1">
                        <a:lumMod val="20000"/>
                        <a:lumOff val="80000"/>
                      </a:schemeClr>
                    </a:solidFill>
                  </a:tcPr>
                </a:tc>
                <a:tc>
                  <a:txBody>
                    <a:bodyPr/>
                    <a:lstStyle/>
                    <a:p>
                      <a:pPr algn="ctr"/>
                      <a:r>
                        <a:rPr lang="en-US" u="sng" dirty="0" smtClean="0">
                          <a:solidFill>
                            <a:schemeClr val="bg1"/>
                          </a:solidFill>
                        </a:rPr>
                        <a:t>Interpretive Mode</a:t>
                      </a:r>
                    </a:p>
                    <a:p>
                      <a:pPr algn="ctr"/>
                      <a:r>
                        <a:rPr kumimoji="0" lang="en-US" sz="1800" b="0" kern="1200" dirty="0">
                          <a:solidFill>
                            <a:schemeClr val="bg1"/>
                          </a:solidFill>
                          <a:latin typeface="+mn-lt"/>
                          <a:ea typeface="+mn-ea"/>
                          <a:cs typeface="+mn-cs"/>
                        </a:rPr>
                        <a:t>Students will read tourist</a:t>
                      </a:r>
                      <a:r>
                        <a:rPr kumimoji="0" lang="en-US" sz="1800" b="0" kern="1200" baseline="0" dirty="0">
                          <a:solidFill>
                            <a:schemeClr val="bg1"/>
                          </a:solidFill>
                          <a:latin typeface="+mn-lt"/>
                          <a:ea typeface="+mn-ea"/>
                          <a:cs typeface="+mn-cs"/>
                        </a:rPr>
                        <a:t> information </a:t>
                      </a:r>
                      <a:r>
                        <a:rPr kumimoji="0" lang="en-US" sz="1800" b="0" kern="1200" dirty="0">
                          <a:solidFill>
                            <a:schemeClr val="bg1"/>
                          </a:solidFill>
                          <a:latin typeface="+mn-lt"/>
                          <a:ea typeface="+mn-ea"/>
                          <a:cs typeface="+mn-cs"/>
                        </a:rPr>
                        <a:t>written for people planning to visit the city and use that information</a:t>
                      </a:r>
                      <a:r>
                        <a:rPr kumimoji="0" lang="en-US" sz="1800" b="0" kern="1200" baseline="0" dirty="0">
                          <a:solidFill>
                            <a:schemeClr val="bg1"/>
                          </a:solidFill>
                          <a:latin typeface="+mn-lt"/>
                          <a:ea typeface="+mn-ea"/>
                          <a:cs typeface="+mn-cs"/>
                        </a:rPr>
                        <a:t> to determine where to go</a:t>
                      </a:r>
                      <a:r>
                        <a:rPr kumimoji="0" lang="en-US" sz="1800" b="0" kern="1200" dirty="0">
                          <a:solidFill>
                            <a:schemeClr val="bg1"/>
                          </a:solidFill>
                          <a:latin typeface="+mn-lt"/>
                          <a:ea typeface="+mn-ea"/>
                          <a:cs typeface="+mn-cs"/>
                        </a:rPr>
                        <a:t>.</a:t>
                      </a:r>
                      <a:r>
                        <a:rPr lang="en-US" b="0" dirty="0">
                          <a:solidFill>
                            <a:schemeClr val="bg1"/>
                          </a:solidFill>
                        </a:rPr>
                        <a:t> </a:t>
                      </a:r>
                    </a:p>
                  </a:txBody>
                  <a:tcPr>
                    <a:solidFill>
                      <a:schemeClr val="accent1">
                        <a:lumMod val="20000"/>
                        <a:lumOff val="80000"/>
                      </a:schemeClr>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533541003"/>
              </p:ext>
            </p:extLst>
          </p:nvPr>
        </p:nvGraphicFramePr>
        <p:xfrm>
          <a:off x="1430337" y="4622800"/>
          <a:ext cx="6096000" cy="173736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sz="1800" u="sng" kern="1200" dirty="0" smtClean="0">
                          <a:solidFill>
                            <a:srgbClr val="000000"/>
                          </a:solidFill>
                          <a:effectLst/>
                        </a:rPr>
                        <a:t>Presentational Mode</a:t>
                      </a:r>
                    </a:p>
                    <a:p>
                      <a:pPr algn="ctr"/>
                      <a:r>
                        <a:rPr lang="en-US" sz="1800" b="0" kern="1200" dirty="0" smtClean="0">
                          <a:solidFill>
                            <a:srgbClr val="000000"/>
                          </a:solidFill>
                          <a:effectLst/>
                        </a:rPr>
                        <a:t>Your class is planning a trip to (country).</a:t>
                      </a:r>
                      <a:r>
                        <a:rPr lang="en-US" sz="1800" b="0" kern="1200" baseline="0" dirty="0" smtClean="0">
                          <a:solidFill>
                            <a:srgbClr val="000000"/>
                          </a:solidFill>
                          <a:effectLst/>
                        </a:rPr>
                        <a:t> </a:t>
                      </a:r>
                      <a:r>
                        <a:rPr lang="en-US" sz="1800" b="0" kern="1200" dirty="0" smtClean="0">
                          <a:solidFill>
                            <a:srgbClr val="000000"/>
                          </a:solidFill>
                          <a:effectLst/>
                        </a:rPr>
                        <a:t>You need to suggest a city to visit and explain what there is to do there and why it is a good place to visit.</a:t>
                      </a:r>
                      <a:endParaRPr lang="en-US" b="0" dirty="0">
                        <a:solidFill>
                          <a:srgbClr val="000000"/>
                        </a:solidFill>
                      </a:endParaRPr>
                    </a:p>
                  </a:txBody>
                  <a:tcPr>
                    <a:solidFill>
                      <a:schemeClr val="accent1">
                        <a:lumMod val="20000"/>
                        <a:lumOff val="80000"/>
                      </a:schemeClr>
                    </a:solidFill>
                  </a:tcPr>
                </a:tc>
                <a:tc>
                  <a:txBody>
                    <a:bodyPr/>
                    <a:lstStyle/>
                    <a:p>
                      <a:pPr algn="ctr"/>
                      <a:r>
                        <a:rPr lang="en-US" sz="1800" u="sng" kern="1200" dirty="0" smtClean="0">
                          <a:solidFill>
                            <a:srgbClr val="000000"/>
                          </a:solidFill>
                          <a:effectLst/>
                        </a:rPr>
                        <a:t>Interpersonal Mode</a:t>
                      </a:r>
                    </a:p>
                    <a:p>
                      <a:pPr algn="ctr"/>
                      <a:r>
                        <a:rPr lang="en-US" sz="1800" b="0" kern="1200" dirty="0" smtClean="0">
                          <a:solidFill>
                            <a:srgbClr val="000000"/>
                          </a:solidFill>
                          <a:effectLst/>
                        </a:rPr>
                        <a:t>In small groups, review all the suggestions of cities to visit in (country).  Select three cities that you want to visit, giving reasons for your choices.  </a:t>
                      </a:r>
                      <a:endParaRPr lang="en-US" b="0" dirty="0">
                        <a:solidFill>
                          <a:srgbClr val="000000"/>
                        </a:solidFill>
                      </a:endParaRPr>
                    </a:p>
                  </a:txBody>
                  <a:tcPr>
                    <a:solidFill>
                      <a:schemeClr val="accent1">
                        <a:lumMod val="20000"/>
                        <a:lumOff val="80000"/>
                      </a:schemeClr>
                    </a:solidFill>
                  </a:tcPr>
                </a:tc>
              </a:tr>
            </a:tbl>
          </a:graphicData>
        </a:graphic>
      </p:graphicFrame>
      <p:sp>
        <p:nvSpPr>
          <p:cNvPr id="8" name="Rounded Rectangle 7"/>
          <p:cNvSpPr/>
          <p:nvPr/>
        </p:nvSpPr>
        <p:spPr>
          <a:xfrm>
            <a:off x="1731169" y="3661309"/>
            <a:ext cx="5494337" cy="852487"/>
          </a:xfrm>
          <a:prstGeom prst="roundRect">
            <a:avLst/>
          </a:prstGeom>
          <a:solidFill>
            <a:schemeClr val="tx2">
              <a:lumMod val="50000"/>
            </a:schemeClr>
          </a:solidFill>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b="1" dirty="0"/>
              <a:t>Communication – Collaboration – Creativity – </a:t>
            </a:r>
            <a:endParaRPr lang="en-US" b="1" dirty="0" smtClean="0"/>
          </a:p>
          <a:p>
            <a:pPr algn="ctr">
              <a:defRPr/>
            </a:pPr>
            <a:r>
              <a:rPr lang="en-US" b="1" dirty="0" smtClean="0"/>
              <a:t>Critical </a:t>
            </a:r>
            <a:r>
              <a:rPr lang="en-US" b="1" dirty="0"/>
              <a:t>Thinking</a:t>
            </a:r>
          </a:p>
        </p:txBody>
      </p:sp>
      <p:sp>
        <p:nvSpPr>
          <p:cNvPr id="3" name="Slide Number Placeholder 2"/>
          <p:cNvSpPr>
            <a:spLocks noGrp="1"/>
          </p:cNvSpPr>
          <p:nvPr>
            <p:ph type="sldNum" sz="quarter" idx="12"/>
          </p:nvPr>
        </p:nvSpPr>
        <p:spPr/>
        <p:txBody>
          <a:bodyPr/>
          <a:lstStyle/>
          <a:p>
            <a:fld id="{6D22F896-40B5-4ADD-8801-0D06FADFA095}" type="slidenum">
              <a:rPr lang="en-US" smtClean="0"/>
              <a:t>31</a:t>
            </a:fld>
            <a:endParaRPr lang="en-US" dirty="0"/>
          </a:p>
        </p:txBody>
      </p:sp>
    </p:spTree>
    <p:extLst>
      <p:ext uri="{BB962C8B-B14F-4D97-AF65-F5344CB8AC3E}">
        <p14:creationId xmlns:p14="http://schemas.microsoft.com/office/powerpoint/2010/main" val="116989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Assessment by Mode</a:t>
            </a:r>
          </a:p>
        </p:txBody>
      </p:sp>
      <p:pic>
        <p:nvPicPr>
          <p:cNvPr id="4" name="Picture 3" descr="Screen Shot 2015-08-24 at 9.42.56 PM.png"/>
          <p:cNvPicPr>
            <a:picLocks noChangeAspect="1"/>
          </p:cNvPicPr>
          <p:nvPr/>
        </p:nvPicPr>
        <p:blipFill>
          <a:blip r:embed="rId2"/>
          <a:stretch>
            <a:fillRect/>
          </a:stretch>
        </p:blipFill>
        <p:spPr>
          <a:xfrm>
            <a:off x="69850" y="2084268"/>
            <a:ext cx="9004300" cy="2641600"/>
          </a:xfrm>
          <a:prstGeom prst="rect">
            <a:avLst/>
          </a:prstGeom>
        </p:spPr>
      </p:pic>
      <p:sp>
        <p:nvSpPr>
          <p:cNvPr id="5" name="Slide Number Placeholder 4"/>
          <p:cNvSpPr>
            <a:spLocks noGrp="1"/>
          </p:cNvSpPr>
          <p:nvPr>
            <p:ph type="sldNum" sz="quarter" idx="12"/>
          </p:nvPr>
        </p:nvSpPr>
        <p:spPr/>
        <p:txBody>
          <a:bodyPr/>
          <a:lstStyle/>
          <a:p>
            <a:fld id="{6D22F896-40B5-4ADD-8801-0D06FADFA095}" type="slidenum">
              <a:rPr lang="en-US" smtClean="0"/>
              <a:t>32</a:t>
            </a:fld>
            <a:endParaRPr lang="en-US" dirty="0"/>
          </a:p>
        </p:txBody>
      </p:sp>
    </p:spTree>
    <p:extLst>
      <p:ext uri="{BB962C8B-B14F-4D97-AF65-F5344CB8AC3E}">
        <p14:creationId xmlns:p14="http://schemas.microsoft.com/office/powerpoint/2010/main" val="9497038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Assessment by Mode</a:t>
            </a:r>
          </a:p>
        </p:txBody>
      </p:sp>
      <p:pic>
        <p:nvPicPr>
          <p:cNvPr id="6" name="Content Placeholder 5" descr="Screen Shot 2015-08-24 at 9.46.15 PM.png"/>
          <p:cNvPicPr>
            <a:picLocks noGrp="1" noChangeAspect="1"/>
          </p:cNvPicPr>
          <p:nvPr>
            <p:ph sz="quarter" idx="1"/>
          </p:nvPr>
        </p:nvPicPr>
        <p:blipFill>
          <a:blip r:embed="rId2"/>
          <a:srcRect l="-20119" r="-20119"/>
          <a:stretch>
            <a:fillRect/>
          </a:stretch>
        </p:blipFill>
        <p:spPr/>
      </p:pic>
      <p:sp>
        <p:nvSpPr>
          <p:cNvPr id="4" name="Slide Number Placeholder 3"/>
          <p:cNvSpPr>
            <a:spLocks noGrp="1"/>
          </p:cNvSpPr>
          <p:nvPr>
            <p:ph type="sldNum" sz="quarter" idx="12"/>
          </p:nvPr>
        </p:nvSpPr>
        <p:spPr/>
        <p:txBody>
          <a:bodyPr/>
          <a:lstStyle/>
          <a:p>
            <a:fld id="{6D22F896-40B5-4ADD-8801-0D06FADFA095}" type="slidenum">
              <a:rPr lang="en-US" smtClean="0"/>
              <a:t>33</a:t>
            </a:fld>
            <a:endParaRPr lang="en-US" dirty="0"/>
          </a:p>
        </p:txBody>
      </p:sp>
    </p:spTree>
    <p:extLst>
      <p:ext uri="{BB962C8B-B14F-4D97-AF65-F5344CB8AC3E}">
        <p14:creationId xmlns:p14="http://schemas.microsoft.com/office/powerpoint/2010/main" val="15744281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Assessment by Mode</a:t>
            </a:r>
          </a:p>
        </p:txBody>
      </p:sp>
      <p:pic>
        <p:nvPicPr>
          <p:cNvPr id="7" name="Content Placeholder 6" descr="Screen Shot 2015-08-24 at 9.43.13 PM.png"/>
          <p:cNvPicPr>
            <a:picLocks noGrp="1" noChangeAspect="1"/>
          </p:cNvPicPr>
          <p:nvPr>
            <p:ph sz="quarter" idx="1"/>
          </p:nvPr>
        </p:nvPicPr>
        <p:blipFill>
          <a:blip r:embed="rId2"/>
          <a:srcRect t="-6141" b="-6141"/>
          <a:stretch>
            <a:fillRect/>
          </a:stretch>
        </p:blipFill>
        <p:spPr/>
      </p:pic>
      <p:sp>
        <p:nvSpPr>
          <p:cNvPr id="4" name="Slide Number Placeholder 3"/>
          <p:cNvSpPr>
            <a:spLocks noGrp="1"/>
          </p:cNvSpPr>
          <p:nvPr>
            <p:ph type="sldNum" sz="quarter" idx="12"/>
          </p:nvPr>
        </p:nvSpPr>
        <p:spPr/>
        <p:txBody>
          <a:bodyPr/>
          <a:lstStyle/>
          <a:p>
            <a:fld id="{6D22F896-40B5-4ADD-8801-0D06FADFA095}" type="slidenum">
              <a:rPr lang="en-US" smtClean="0"/>
              <a:t>34</a:t>
            </a:fld>
            <a:endParaRPr lang="en-US" dirty="0"/>
          </a:p>
        </p:txBody>
      </p:sp>
    </p:spTree>
    <p:extLst>
      <p:ext uri="{BB962C8B-B14F-4D97-AF65-F5344CB8AC3E}">
        <p14:creationId xmlns:p14="http://schemas.microsoft.com/office/powerpoint/2010/main" val="1206708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Assessment by Mode</a:t>
            </a:r>
          </a:p>
        </p:txBody>
      </p:sp>
      <p:pic>
        <p:nvPicPr>
          <p:cNvPr id="6" name="Content Placeholder 5" descr="Screen Shot 2015-08-24 at 9.41.56 PM.png"/>
          <p:cNvPicPr>
            <a:picLocks noGrp="1" noChangeAspect="1"/>
          </p:cNvPicPr>
          <p:nvPr>
            <p:ph sz="quarter" idx="1"/>
          </p:nvPr>
        </p:nvPicPr>
        <p:blipFill>
          <a:blip r:embed="rId2"/>
          <a:srcRect t="-18209" b="-18209"/>
          <a:stretch>
            <a:fillRect/>
          </a:stretch>
        </p:blipFill>
        <p:spPr/>
      </p:pic>
      <p:sp>
        <p:nvSpPr>
          <p:cNvPr id="4" name="Slide Number Placeholder 3"/>
          <p:cNvSpPr>
            <a:spLocks noGrp="1"/>
          </p:cNvSpPr>
          <p:nvPr>
            <p:ph type="sldNum" sz="quarter" idx="12"/>
          </p:nvPr>
        </p:nvSpPr>
        <p:spPr/>
        <p:txBody>
          <a:bodyPr/>
          <a:lstStyle/>
          <a:p>
            <a:fld id="{6D22F896-40B5-4ADD-8801-0D06FADFA095}" type="slidenum">
              <a:rPr lang="en-US" smtClean="0"/>
              <a:t>35</a:t>
            </a:fld>
            <a:endParaRPr lang="en-US" dirty="0"/>
          </a:p>
        </p:txBody>
      </p:sp>
    </p:spTree>
    <p:extLst>
      <p:ext uri="{BB962C8B-B14F-4D97-AF65-F5344CB8AC3E}">
        <p14:creationId xmlns:p14="http://schemas.microsoft.com/office/powerpoint/2010/main" val="8899257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Assessment by Mode</a:t>
            </a:r>
          </a:p>
        </p:txBody>
      </p:sp>
      <p:pic>
        <p:nvPicPr>
          <p:cNvPr id="7" name="Content Placeholder 6" descr="Screen Shot 2015-08-24 at 9.41.48 PM.png"/>
          <p:cNvPicPr>
            <a:picLocks noGrp="1" noChangeAspect="1"/>
          </p:cNvPicPr>
          <p:nvPr>
            <p:ph sz="quarter" idx="1"/>
          </p:nvPr>
        </p:nvPicPr>
        <p:blipFill>
          <a:blip r:embed="rId2"/>
          <a:srcRect l="-3818" r="-3818"/>
          <a:stretch>
            <a:fillRect/>
          </a:stretch>
        </p:blipFill>
        <p:spPr/>
      </p:pic>
      <p:sp>
        <p:nvSpPr>
          <p:cNvPr id="4" name="Slide Number Placeholder 3"/>
          <p:cNvSpPr>
            <a:spLocks noGrp="1"/>
          </p:cNvSpPr>
          <p:nvPr>
            <p:ph type="sldNum" sz="quarter" idx="12"/>
          </p:nvPr>
        </p:nvSpPr>
        <p:spPr/>
        <p:txBody>
          <a:bodyPr/>
          <a:lstStyle/>
          <a:p>
            <a:fld id="{6D22F896-40B5-4ADD-8801-0D06FADFA095}" type="slidenum">
              <a:rPr lang="en-US" smtClean="0"/>
              <a:t>36</a:t>
            </a:fld>
            <a:endParaRPr lang="en-US" dirty="0"/>
          </a:p>
        </p:txBody>
      </p:sp>
    </p:spTree>
    <p:extLst>
      <p:ext uri="{BB962C8B-B14F-4D97-AF65-F5344CB8AC3E}">
        <p14:creationId xmlns:p14="http://schemas.microsoft.com/office/powerpoint/2010/main" val="19064499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Assessment by Mode</a:t>
            </a:r>
          </a:p>
        </p:txBody>
      </p:sp>
      <p:pic>
        <p:nvPicPr>
          <p:cNvPr id="6" name="Content Placeholder 5" descr="Screen Shot 2015-08-24 at 9.44.52 PM.png"/>
          <p:cNvPicPr>
            <a:picLocks noGrp="1" noChangeAspect="1"/>
          </p:cNvPicPr>
          <p:nvPr>
            <p:ph sz="quarter" idx="1"/>
          </p:nvPr>
        </p:nvPicPr>
        <p:blipFill>
          <a:blip r:embed="rId2"/>
          <a:srcRect t="-5285" b="-5285"/>
          <a:stretch>
            <a:fillRect/>
          </a:stretch>
        </p:blipFill>
        <p:spPr/>
      </p:pic>
      <p:sp>
        <p:nvSpPr>
          <p:cNvPr id="4" name="Slide Number Placeholder 3"/>
          <p:cNvSpPr>
            <a:spLocks noGrp="1"/>
          </p:cNvSpPr>
          <p:nvPr>
            <p:ph type="sldNum" sz="quarter" idx="12"/>
          </p:nvPr>
        </p:nvSpPr>
        <p:spPr/>
        <p:txBody>
          <a:bodyPr/>
          <a:lstStyle/>
          <a:p>
            <a:fld id="{6D22F896-40B5-4ADD-8801-0D06FADFA095}" type="slidenum">
              <a:rPr lang="en-US" smtClean="0"/>
              <a:t>37</a:t>
            </a:fld>
            <a:endParaRPr lang="en-US" dirty="0"/>
          </a:p>
        </p:txBody>
      </p:sp>
    </p:spTree>
    <p:extLst>
      <p:ext uri="{BB962C8B-B14F-4D97-AF65-F5344CB8AC3E}">
        <p14:creationId xmlns:p14="http://schemas.microsoft.com/office/powerpoint/2010/main" val="12482123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7" y="228600"/>
            <a:ext cx="8362019" cy="990600"/>
          </a:xfrm>
        </p:spPr>
        <p:txBody>
          <a:bodyPr>
            <a:noAutofit/>
          </a:bodyPr>
          <a:lstStyle/>
          <a:p>
            <a:r>
              <a:rPr lang="en-US" sz="2800"/>
              <a:t>ACTFL IPA INTERPRETIVE TASK COMPREHENSION GUIDE</a:t>
            </a:r>
          </a:p>
        </p:txBody>
      </p:sp>
      <p:sp>
        <p:nvSpPr>
          <p:cNvPr id="5" name="Content Placeholder 4"/>
          <p:cNvSpPr>
            <a:spLocks noGrp="1"/>
          </p:cNvSpPr>
          <p:nvPr>
            <p:ph idx="1"/>
          </p:nvPr>
        </p:nvSpPr>
        <p:spPr/>
        <p:txBody>
          <a:bodyPr>
            <a:normAutofit/>
          </a:bodyPr>
          <a:lstStyle/>
          <a:p>
            <a:r>
              <a:rPr lang="en-US"/>
              <a:t>Key Word Recognition </a:t>
            </a:r>
            <a:r>
              <a:rPr lang="en-US" sz="2162" i="1"/>
              <a:t>(English to Target Language)</a:t>
            </a:r>
          </a:p>
          <a:p>
            <a:r>
              <a:rPr lang="en-US"/>
              <a:t>Main Idea(s)</a:t>
            </a:r>
          </a:p>
          <a:p>
            <a:r>
              <a:rPr lang="en-US"/>
              <a:t>Supporting Details</a:t>
            </a:r>
          </a:p>
          <a:p>
            <a:r>
              <a:rPr lang="en-US"/>
              <a:t>Organizational Features</a:t>
            </a:r>
          </a:p>
          <a:p>
            <a:r>
              <a:rPr lang="en-US"/>
              <a:t>Guessing Meaning from Context </a:t>
            </a:r>
            <a:r>
              <a:rPr lang="en-US" sz="2162" i="1"/>
              <a:t>(TL to English)</a:t>
            </a:r>
          </a:p>
          <a:p>
            <a:r>
              <a:rPr lang="en-US"/>
              <a:t>Inferences</a:t>
            </a:r>
          </a:p>
          <a:p>
            <a:r>
              <a:rPr lang="en-US"/>
              <a:t>Author’s Perspective </a:t>
            </a:r>
          </a:p>
          <a:p>
            <a:r>
              <a:rPr lang="en-US"/>
              <a:t>Comparing Cultural Perspectives</a:t>
            </a:r>
          </a:p>
          <a:p>
            <a:r>
              <a:rPr lang="en-US"/>
              <a:t>Personal Reaction to the Text</a:t>
            </a:r>
          </a:p>
        </p:txBody>
      </p:sp>
      <p:sp>
        <p:nvSpPr>
          <p:cNvPr id="4" name="TextBox 3"/>
          <p:cNvSpPr txBox="1"/>
          <p:nvPr/>
        </p:nvSpPr>
        <p:spPr>
          <a:xfrm>
            <a:off x="1541004" y="6177128"/>
            <a:ext cx="7662261" cy="646331"/>
          </a:xfrm>
          <a:prstGeom prst="rect">
            <a:avLst/>
          </a:prstGeom>
          <a:noFill/>
        </p:spPr>
        <p:txBody>
          <a:bodyPr wrap="none" rtlCol="0">
            <a:spAutoFit/>
          </a:bodyPr>
          <a:lstStyle/>
          <a:p>
            <a:r>
              <a:rPr lang="en-US"/>
              <a:t>Adapted from: </a:t>
            </a:r>
            <a:r>
              <a:rPr lang="en-US">
                <a:sym typeface="Symbol"/>
              </a:rPr>
              <a:t></a:t>
            </a:r>
            <a:r>
              <a:rPr lang="en-US"/>
              <a:t>2013 Implementing Integrated Performance Assessment </a:t>
            </a:r>
          </a:p>
          <a:p>
            <a:endParaRPr lang="en-US"/>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38</a:t>
            </a:fld>
            <a:endParaRPr lang="en-US"/>
          </a:p>
        </p:txBody>
      </p:sp>
    </p:spTree>
    <p:extLst>
      <p:ext uri="{BB962C8B-B14F-4D97-AF65-F5344CB8AC3E}">
        <p14:creationId xmlns:p14="http://schemas.microsoft.com/office/powerpoint/2010/main" val="15186327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012430" cy="2372518"/>
          </a:xfrm>
        </p:spPr>
        <p:txBody>
          <a:bodyPr>
            <a:normAutofit/>
          </a:bodyPr>
          <a:lstStyle/>
          <a:p>
            <a:r>
              <a:rPr lang="en-US" sz="3200" b="1"/>
              <a:t>Qui est-ce?</a:t>
            </a:r>
            <a:r>
              <a:rPr lang="en-US" sz="3200"/>
              <a:t> — Use the information provided by the </a:t>
            </a:r>
            <a:r>
              <a:rPr lang="en-US" sz="3200" i="1"/>
              <a:t>Carte d’indentité </a:t>
            </a:r>
            <a:r>
              <a:rPr lang="en-US" sz="3200"/>
              <a:t>to write a short paragraph </a:t>
            </a:r>
            <a:r>
              <a:rPr lang="en-US" sz="3200" b="1"/>
              <a:t>in English</a:t>
            </a:r>
            <a:r>
              <a:rPr lang="en-US" sz="3200"/>
              <a:t> on Claude Monet.</a:t>
            </a:r>
            <a:br>
              <a:rPr lang="en-US" sz="3200"/>
            </a:br>
            <a:endParaRPr lang="en-US" sz="3200"/>
          </a:p>
        </p:txBody>
      </p:sp>
      <p:pic>
        <p:nvPicPr>
          <p:cNvPr id="4" name="Content Placeholder 3" descr="Screen shot 2012-05-10 at 8.54.39 AM.png"/>
          <p:cNvPicPr>
            <a:picLocks noGrp="1"/>
          </p:cNvPicPr>
          <p:nvPr>
            <p:ph idx="1"/>
          </p:nvPr>
        </p:nvPicPr>
        <p:blipFill>
          <a:blip r:embed="rId2"/>
          <a:stretch>
            <a:fillRect/>
          </a:stretch>
        </p:blipFill>
        <p:spPr>
          <a:xfrm>
            <a:off x="912019" y="2737644"/>
            <a:ext cx="7531100" cy="2527300"/>
          </a:xfrm>
          <a:prstGeom prst="rect">
            <a:avLst/>
          </a:prstGeom>
        </p:spPr>
      </p:pic>
      <p:sp>
        <p:nvSpPr>
          <p:cNvPr id="3" name="Slide Number Placeholder 2"/>
          <p:cNvSpPr>
            <a:spLocks noGrp="1"/>
          </p:cNvSpPr>
          <p:nvPr>
            <p:ph type="sldNum" sz="quarter" idx="12"/>
          </p:nvPr>
        </p:nvSpPr>
        <p:spPr/>
        <p:txBody>
          <a:bodyPr/>
          <a:lstStyle/>
          <a:p>
            <a:fld id="{6D22F896-40B5-4ADD-8801-0D06FADFA095}" type="slidenum">
              <a:rPr lang="en-US" smtClean="0"/>
              <a:t>39</a:t>
            </a:fld>
            <a:endParaRPr lang="en-US" dirty="0"/>
          </a:p>
        </p:txBody>
      </p:sp>
    </p:spTree>
    <p:extLst>
      <p:ext uri="{BB962C8B-B14F-4D97-AF65-F5344CB8AC3E}">
        <p14:creationId xmlns:p14="http://schemas.microsoft.com/office/powerpoint/2010/main" val="1438577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Text Box 2"/>
          <p:cNvSpPr txBox="1">
            <a:spLocks noChangeArrowheads="1"/>
          </p:cNvSpPr>
          <p:nvPr/>
        </p:nvSpPr>
        <p:spPr bwMode="auto">
          <a:xfrm>
            <a:off x="364814" y="161057"/>
            <a:ext cx="8579889" cy="1200329"/>
          </a:xfrm>
          <a:prstGeom prst="rect">
            <a:avLst/>
          </a:prstGeom>
          <a:noFill/>
          <a:ln w="9525">
            <a:noFill/>
            <a:miter lim="800000"/>
            <a:headEnd/>
            <a:tailEnd/>
          </a:ln>
        </p:spPr>
        <p:txBody>
          <a:bodyPr wrap="square">
            <a:prstTxWarp prst="textNoShape">
              <a:avLst/>
            </a:prstTxWarp>
            <a:spAutoFit/>
          </a:bodyPr>
          <a:lstStyle/>
          <a:p>
            <a:pPr indent="-227013" algn="ctr">
              <a:defRPr/>
            </a:pPr>
            <a:r>
              <a:rPr lang="en-US" sz="2400" dirty="0">
                <a:solidFill>
                  <a:srgbClr val="FFFFFF"/>
                </a:solidFill>
                <a:ea typeface="ＭＳ Ｐゴシック" charset="-128"/>
                <a:cs typeface="ＭＳ Ｐゴシック" charset="-128"/>
              </a:rPr>
              <a:t>Working memory is limited and can deal with items for only a limited time. For focus to continue there must be some change in the way the individual is processing the item. </a:t>
            </a:r>
          </a:p>
        </p:txBody>
      </p:sp>
      <p:sp>
        <p:nvSpPr>
          <p:cNvPr id="89091" name="Rectangle 3"/>
          <p:cNvSpPr>
            <a:spLocks noChangeArrowheads="1"/>
          </p:cNvSpPr>
          <p:nvPr/>
        </p:nvSpPr>
        <p:spPr bwMode="auto">
          <a:xfrm>
            <a:off x="561975" y="566738"/>
            <a:ext cx="7772400" cy="1143000"/>
          </a:xfrm>
          <a:prstGeom prst="rect">
            <a:avLst/>
          </a:prstGeom>
          <a:noFill/>
          <a:ln w="9525">
            <a:noFill/>
            <a:miter lim="800000"/>
            <a:headEnd/>
            <a:tailEnd/>
          </a:ln>
        </p:spPr>
        <p:txBody>
          <a:bodyPr anchor="ctr">
            <a:prstTxWarp prst="textNoShape">
              <a:avLst/>
            </a:prstTxWarp>
          </a:bodyPr>
          <a:lstStyle/>
          <a:p>
            <a:pPr algn="ctr" eaLnBrk="1" hangingPunct="1">
              <a:defRPr/>
            </a:pPr>
            <a:endParaRPr lang="en-US" sz="4400">
              <a:solidFill>
                <a:schemeClr val="accent6"/>
              </a:solidFill>
              <a:latin typeface="Arial" charset="0"/>
              <a:ea typeface="ＭＳ Ｐゴシック" charset="-128"/>
              <a:cs typeface="ＭＳ Ｐゴシック" charset="-128"/>
            </a:endParaRPr>
          </a:p>
        </p:txBody>
      </p:sp>
      <p:graphicFrame>
        <p:nvGraphicFramePr>
          <p:cNvPr id="7" name="Table 6"/>
          <p:cNvGraphicFramePr>
            <a:graphicFrameLocks noGrp="1"/>
          </p:cNvGraphicFramePr>
          <p:nvPr/>
        </p:nvGraphicFramePr>
        <p:xfrm>
          <a:off x="1462775" y="4898421"/>
          <a:ext cx="6096000" cy="13716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en-US" sz="2400">
                          <a:solidFill>
                            <a:schemeClr val="tx1"/>
                          </a:solidFill>
                        </a:rPr>
                        <a:t>Age</a:t>
                      </a:r>
                    </a:p>
                  </a:txBody>
                  <a:tcPr/>
                </a:tc>
                <a:tc>
                  <a:txBody>
                    <a:bodyPr/>
                    <a:lstStyle/>
                    <a:p>
                      <a:pPr algn="ctr"/>
                      <a:r>
                        <a:rPr lang="en-US" sz="2400">
                          <a:solidFill>
                            <a:schemeClr val="tx1"/>
                          </a:solidFill>
                        </a:rPr>
                        <a:t># of items*</a:t>
                      </a:r>
                    </a:p>
                  </a:txBody>
                  <a:tcPr/>
                </a:tc>
                <a:tc>
                  <a:txBody>
                    <a:bodyPr/>
                    <a:lstStyle/>
                    <a:p>
                      <a:pPr algn="ctr"/>
                      <a:r>
                        <a:rPr lang="en-US" sz="2400">
                          <a:solidFill>
                            <a:schemeClr val="tx1"/>
                          </a:solidFill>
                        </a:rPr>
                        <a:t>Time Span</a:t>
                      </a:r>
                    </a:p>
                  </a:txBody>
                  <a:tcPr/>
                </a:tc>
              </a:tr>
              <a:tr h="370840">
                <a:tc>
                  <a:txBody>
                    <a:bodyPr/>
                    <a:lstStyle/>
                    <a:p>
                      <a:pPr algn="ctr"/>
                      <a:r>
                        <a:rPr lang="en-US" sz="2400"/>
                        <a:t>5 – 14</a:t>
                      </a:r>
                    </a:p>
                  </a:txBody>
                  <a:tcPr/>
                </a:tc>
                <a:tc>
                  <a:txBody>
                    <a:bodyPr/>
                    <a:lstStyle/>
                    <a:p>
                      <a:pPr algn="ctr"/>
                      <a:r>
                        <a:rPr lang="en-US" sz="2400"/>
                        <a:t>3 - 7</a:t>
                      </a:r>
                    </a:p>
                  </a:txBody>
                  <a:tcPr/>
                </a:tc>
                <a:tc>
                  <a:txBody>
                    <a:bodyPr/>
                    <a:lstStyle/>
                    <a:p>
                      <a:pPr algn="ctr"/>
                      <a:r>
                        <a:rPr lang="en-US" sz="2400"/>
                        <a:t>10 minutes</a:t>
                      </a:r>
                    </a:p>
                  </a:txBody>
                  <a:tcPr/>
                </a:tc>
              </a:tr>
              <a:tr h="370840">
                <a:tc>
                  <a:txBody>
                    <a:bodyPr/>
                    <a:lstStyle/>
                    <a:p>
                      <a:pPr algn="ctr"/>
                      <a:r>
                        <a:rPr lang="en-US" sz="2400"/>
                        <a:t>14+</a:t>
                      </a:r>
                    </a:p>
                  </a:txBody>
                  <a:tcPr/>
                </a:tc>
                <a:tc>
                  <a:txBody>
                    <a:bodyPr/>
                    <a:lstStyle/>
                    <a:p>
                      <a:pPr algn="ctr"/>
                      <a:r>
                        <a:rPr lang="en-US" sz="2400"/>
                        <a:t>5 – 9 </a:t>
                      </a:r>
                    </a:p>
                  </a:txBody>
                  <a:tcPr/>
                </a:tc>
                <a:tc>
                  <a:txBody>
                    <a:bodyPr/>
                    <a:lstStyle/>
                    <a:p>
                      <a:pPr algn="ctr"/>
                      <a:r>
                        <a:rPr lang="en-US" sz="2400"/>
                        <a:t>20 minutes</a:t>
                      </a:r>
                    </a:p>
                  </a:txBody>
                  <a:tcPr/>
                </a:tc>
              </a:tr>
            </a:tbl>
          </a:graphicData>
        </a:graphic>
      </p:graphicFrame>
      <p:pic>
        <p:nvPicPr>
          <p:cNvPr id="10" name="Picture 9" descr="attention_span.jpg"/>
          <p:cNvPicPr>
            <a:picLocks noChangeAspect="1"/>
          </p:cNvPicPr>
          <p:nvPr/>
        </p:nvPicPr>
        <p:blipFill>
          <a:blip r:embed="rId3"/>
          <a:stretch>
            <a:fillRect/>
          </a:stretch>
        </p:blipFill>
        <p:spPr>
          <a:xfrm>
            <a:off x="1339117" y="1581152"/>
            <a:ext cx="6343317" cy="3337560"/>
          </a:xfrm>
          <a:prstGeom prst="rect">
            <a:avLst/>
          </a:prstGeom>
        </p:spPr>
      </p:pic>
      <p:sp>
        <p:nvSpPr>
          <p:cNvPr id="11" name="TextBox 10"/>
          <p:cNvSpPr txBox="1"/>
          <p:nvPr/>
        </p:nvSpPr>
        <p:spPr>
          <a:xfrm>
            <a:off x="6180342" y="6481841"/>
            <a:ext cx="2764361" cy="307777"/>
          </a:xfrm>
          <a:prstGeom prst="rect">
            <a:avLst/>
          </a:prstGeom>
          <a:noFill/>
        </p:spPr>
        <p:txBody>
          <a:bodyPr wrap="none" rtlCol="0">
            <a:spAutoFit/>
          </a:bodyPr>
          <a:lstStyle/>
          <a:p>
            <a:r>
              <a:rPr lang="en-US" sz="1400"/>
              <a:t>image: http://customerthink.com</a:t>
            </a:r>
          </a:p>
        </p:txBody>
      </p:sp>
      <p:sp>
        <p:nvSpPr>
          <p:cNvPr id="12" name="Slide Number Placeholder 11"/>
          <p:cNvSpPr>
            <a:spLocks noGrp="1"/>
          </p:cNvSpPr>
          <p:nvPr>
            <p:ph type="sldNum" sz="quarter" idx="12"/>
          </p:nvPr>
        </p:nvSpPr>
        <p:spPr/>
        <p:txBody>
          <a:bodyPr>
            <a:normAutofit/>
          </a:bodyPr>
          <a:lstStyle/>
          <a:p>
            <a:fld id="{74C2F60E-34D8-DD42-93FD-7BD7AE432328}" type="slidenum">
              <a:rPr lang="en-US"/>
              <a:pPr/>
              <a:t>4</a:t>
            </a:fld>
            <a:endParaRPr lang="en-US"/>
          </a:p>
        </p:txBody>
      </p:sp>
    </p:spTree>
    <p:extLst>
      <p:ext uri="{BB962C8B-B14F-4D97-AF65-F5344CB8AC3E}">
        <p14:creationId xmlns:p14="http://schemas.microsoft.com/office/powerpoint/2010/main" val="15050788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 gars actif et curieux de nature</a:t>
            </a:r>
            <a:endParaRPr lang="en-US" dirty="0"/>
          </a:p>
        </p:txBody>
      </p:sp>
      <p:sp>
        <p:nvSpPr>
          <p:cNvPr id="3" name="Content Placeholder 2"/>
          <p:cNvSpPr>
            <a:spLocks noGrp="1"/>
          </p:cNvSpPr>
          <p:nvPr>
            <p:ph idx="1"/>
          </p:nvPr>
        </p:nvSpPr>
        <p:spPr/>
        <p:txBody>
          <a:bodyPr/>
          <a:lstStyle/>
          <a:p>
            <a:pPr marL="0" indent="0">
              <a:buNone/>
            </a:pPr>
            <a:r>
              <a:rPr lang="en-US"/>
              <a:t>J'étais à peine né que mes parents trouvaient déjà que je prenais pas mal de place.  A 11 ans, je suis toujours aussi actif et curieux.  Tout me passionne, pas seulement la lecture, le sport, la nature, le jeu, l'informatique, le monde...  J'aime aussi la musique, le cinéma, les vidéoclips, les autos, les avions, les créatures féroces et les anciennes civilisations.  L'univers entier m'intéresse, quoi.  En hiver, je joue au hockey.  En été, je pratique le soccer (le foot si tu préfères).  Plusieurs de mes amis aiment mieux le baseball.  Mais je trouve qu'il manque un peu d'action dans ce sport.</a:t>
            </a:r>
          </a:p>
        </p:txBody>
      </p:sp>
      <p:sp>
        <p:nvSpPr>
          <p:cNvPr id="4" name="Slide Number Placeholder 3"/>
          <p:cNvSpPr>
            <a:spLocks noGrp="1"/>
          </p:cNvSpPr>
          <p:nvPr>
            <p:ph type="sldNum" sz="quarter" idx="12"/>
          </p:nvPr>
        </p:nvSpPr>
        <p:spPr/>
        <p:txBody>
          <a:bodyPr/>
          <a:lstStyle/>
          <a:p>
            <a:fld id="{6D22F896-40B5-4ADD-8801-0D06FADFA095}" type="slidenum">
              <a:rPr lang="en-US" smtClean="0"/>
              <a:t>40</a:t>
            </a:fld>
            <a:endParaRPr lang="en-US" dirty="0"/>
          </a:p>
        </p:txBody>
      </p:sp>
    </p:spTree>
    <p:extLst>
      <p:ext uri="{BB962C8B-B14F-4D97-AF65-F5344CB8AC3E}">
        <p14:creationId xmlns:p14="http://schemas.microsoft.com/office/powerpoint/2010/main" val="7134951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Guillaume - Un gars actif et curieux de nature </a:t>
            </a:r>
            <a:endParaRPr lang="en-US" sz="3200" dirty="0"/>
          </a:p>
        </p:txBody>
      </p:sp>
      <p:sp>
        <p:nvSpPr>
          <p:cNvPr id="3" name="Content Placeholder 2"/>
          <p:cNvSpPr>
            <a:spLocks noGrp="1"/>
          </p:cNvSpPr>
          <p:nvPr>
            <p:ph idx="1"/>
          </p:nvPr>
        </p:nvSpPr>
        <p:spPr>
          <a:xfrm>
            <a:off x="222780" y="1690689"/>
            <a:ext cx="3789150" cy="4927281"/>
          </a:xfrm>
        </p:spPr>
        <p:txBody>
          <a:bodyPr>
            <a:normAutofit fontScale="85000" lnSpcReduction="10000"/>
          </a:bodyPr>
          <a:lstStyle/>
          <a:p>
            <a:pPr marL="0" indent="0">
              <a:buNone/>
            </a:pPr>
            <a:r>
              <a:rPr lang="en-US"/>
              <a:t>J'étais à peine né que mes parents trouvaient déjà que je prenais pas mal de place.  A 11 ans, je suis toujours aussi actif et curieux.  Tout me passionne, pas seulement la lecture, le sport, la nature, le jeu, l'informatique, le monde...  J'aime aussi la musique, le cinéma, les vidéoclips, les autos, les avions, les créatures féroces et les anciennes civilisations.  L'univers entier m'intéresse, quoi.  En hiver, je joue au hockey.  En été, je pratique le soccer (le foot si tu préfères).  Plusieurs de mes amis aiment mieux le baseball.  Mais je trouve qu'il manque un peu d'action dans ce sport.</a:t>
            </a:r>
          </a:p>
        </p:txBody>
      </p:sp>
      <p:sp>
        <p:nvSpPr>
          <p:cNvPr id="4" name="TextBox 3"/>
          <p:cNvSpPr txBox="1"/>
          <p:nvPr/>
        </p:nvSpPr>
        <p:spPr>
          <a:xfrm>
            <a:off x="4572000" y="2090738"/>
            <a:ext cx="4229100" cy="3785652"/>
          </a:xfrm>
          <a:prstGeom prst="rect">
            <a:avLst/>
          </a:prstGeom>
          <a:solidFill>
            <a:schemeClr val="accent4">
              <a:lumMod val="20000"/>
              <a:lumOff val="80000"/>
            </a:schemeClr>
          </a:solidFill>
        </p:spPr>
        <p:txBody>
          <a:bodyPr wrap="square" rtlCol="0">
            <a:spAutoFit/>
          </a:bodyPr>
          <a:lstStyle/>
          <a:p>
            <a:r>
              <a:rPr lang="en-US" sz="2400">
                <a:solidFill>
                  <a:schemeClr val="bg1"/>
                </a:solidFill>
              </a:rPr>
              <a:t>Find the following English words in the article:</a:t>
            </a:r>
          </a:p>
          <a:p>
            <a:pPr marL="342900" indent="-342900">
              <a:buAutoNum type="arabicPeriod"/>
            </a:pPr>
            <a:r>
              <a:rPr lang="en-US" sz="2400">
                <a:solidFill>
                  <a:schemeClr val="bg1"/>
                </a:solidFill>
              </a:rPr>
              <a:t>wild animals</a:t>
            </a:r>
          </a:p>
          <a:p>
            <a:pPr marL="342900" indent="-342900">
              <a:buAutoNum type="arabicPeriod"/>
            </a:pPr>
            <a:r>
              <a:rPr lang="en-US" sz="2400">
                <a:solidFill>
                  <a:schemeClr val="bg1"/>
                </a:solidFill>
              </a:rPr>
              <a:t>little action</a:t>
            </a:r>
          </a:p>
          <a:p>
            <a:pPr marL="342900" indent="-342900">
              <a:buAutoNum type="arabicPeriod"/>
            </a:pPr>
            <a:r>
              <a:rPr lang="en-US" sz="2400">
                <a:solidFill>
                  <a:schemeClr val="bg1"/>
                </a:solidFill>
              </a:rPr>
              <a:t>the entire universe</a:t>
            </a:r>
          </a:p>
          <a:p>
            <a:pPr marL="342900" indent="-342900">
              <a:buAutoNum type="arabicPeriod"/>
            </a:pPr>
            <a:r>
              <a:rPr lang="en-US" sz="2400">
                <a:solidFill>
                  <a:schemeClr val="bg1"/>
                </a:solidFill>
              </a:rPr>
              <a:t>curious by nature</a:t>
            </a:r>
          </a:p>
          <a:p>
            <a:pPr marL="342900" indent="-342900">
              <a:buAutoNum type="arabicPeriod"/>
            </a:pPr>
            <a:r>
              <a:rPr lang="en-US" sz="2400">
                <a:solidFill>
                  <a:schemeClr val="bg1"/>
                </a:solidFill>
              </a:rPr>
              <a:t>several of my friends</a:t>
            </a:r>
          </a:p>
          <a:p>
            <a:pPr marL="342900" indent="-342900">
              <a:buAutoNum type="arabicPeriod"/>
            </a:pPr>
            <a:r>
              <a:rPr lang="en-US" sz="2400">
                <a:solidFill>
                  <a:schemeClr val="bg1"/>
                </a:solidFill>
              </a:rPr>
              <a:t>ancient</a:t>
            </a:r>
          </a:p>
          <a:p>
            <a:pPr marL="342900" indent="-342900">
              <a:buAutoNum type="arabicPeriod"/>
            </a:pPr>
            <a:r>
              <a:rPr lang="en-US" sz="2400">
                <a:solidFill>
                  <a:schemeClr val="bg1"/>
                </a:solidFill>
              </a:rPr>
              <a:t>active</a:t>
            </a:r>
          </a:p>
          <a:p>
            <a:pPr marL="342900" indent="-342900">
              <a:buAutoNum type="arabicPeriod"/>
            </a:pPr>
            <a:r>
              <a:rPr lang="en-US" sz="2400">
                <a:solidFill>
                  <a:schemeClr val="bg1"/>
                </a:solidFill>
              </a:rPr>
              <a:t>old civilisations</a:t>
            </a:r>
          </a:p>
        </p:txBody>
      </p:sp>
      <p:sp>
        <p:nvSpPr>
          <p:cNvPr id="5" name="TextBox 4"/>
          <p:cNvSpPr txBox="1"/>
          <p:nvPr/>
        </p:nvSpPr>
        <p:spPr>
          <a:xfrm>
            <a:off x="3817633" y="6433304"/>
            <a:ext cx="5229317" cy="369332"/>
          </a:xfrm>
          <a:prstGeom prst="rect">
            <a:avLst/>
          </a:prstGeom>
          <a:noFill/>
        </p:spPr>
        <p:txBody>
          <a:bodyPr wrap="none" rtlCol="0">
            <a:spAutoFit/>
          </a:bodyPr>
          <a:lstStyle/>
          <a:p>
            <a:r>
              <a:rPr lang="en-US"/>
              <a:t>http://www3.sympatico.ca/serge.richard2/index.html</a:t>
            </a:r>
          </a:p>
        </p:txBody>
      </p:sp>
      <p:sp>
        <p:nvSpPr>
          <p:cNvPr id="6" name="Slide Number Placeholder 5"/>
          <p:cNvSpPr>
            <a:spLocks noGrp="1"/>
          </p:cNvSpPr>
          <p:nvPr>
            <p:ph type="sldNum" sz="quarter" idx="12"/>
          </p:nvPr>
        </p:nvSpPr>
        <p:spPr/>
        <p:txBody>
          <a:bodyPr/>
          <a:lstStyle/>
          <a:p>
            <a:fld id="{6D22F896-40B5-4ADD-8801-0D06FADFA095}" type="slidenum">
              <a:rPr lang="en-US" smtClean="0"/>
              <a:t>41</a:t>
            </a:fld>
            <a:endParaRPr lang="en-US" dirty="0"/>
          </a:p>
        </p:txBody>
      </p:sp>
    </p:spTree>
    <p:extLst>
      <p:ext uri="{BB962C8B-B14F-4D97-AF65-F5344CB8AC3E}">
        <p14:creationId xmlns:p14="http://schemas.microsoft.com/office/powerpoint/2010/main" val="79408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Guillaume - Un gars actif et curieux de nature</a:t>
            </a:r>
            <a:endParaRPr lang="en-US" sz="3200" dirty="0"/>
          </a:p>
        </p:txBody>
      </p:sp>
      <p:sp>
        <p:nvSpPr>
          <p:cNvPr id="3" name="Content Placeholder 2"/>
          <p:cNvSpPr>
            <a:spLocks noGrp="1"/>
          </p:cNvSpPr>
          <p:nvPr>
            <p:ph idx="1"/>
          </p:nvPr>
        </p:nvSpPr>
        <p:spPr>
          <a:xfrm>
            <a:off x="222780" y="1690689"/>
            <a:ext cx="3789150" cy="4927281"/>
          </a:xfrm>
        </p:spPr>
        <p:txBody>
          <a:bodyPr>
            <a:normAutofit fontScale="85000" lnSpcReduction="10000"/>
          </a:bodyPr>
          <a:lstStyle/>
          <a:p>
            <a:pPr marL="0" indent="0">
              <a:buNone/>
            </a:pPr>
            <a:r>
              <a:rPr lang="en-US"/>
              <a:t>J'étais à peine né que mes parents trouvaient déjà que je prenais pas mal de place.  A 11 ans, je suis toujours aussi actif et curieux.  Tout me passionne, pas seulement la lecture, le sport, la nature, le jeu, l'informatique, le monde...  J'aime aussi la musique, le cinéma, les vidéoclips, les autos, les avions, les créatures féroces et les anciennes civilisations.  L'univers entier m'intéresse, quoi.  En hiver, je joue au hockey.  En été, je pratique le soccer (le foot si tu préfères).  Plusieurs de mes amis aiment mieux le baseball.  Mais je trouve qu'il manque un peu d'action dans ce sport.</a:t>
            </a:r>
          </a:p>
        </p:txBody>
      </p:sp>
      <p:sp>
        <p:nvSpPr>
          <p:cNvPr id="4" name="TextBox 3"/>
          <p:cNvSpPr txBox="1"/>
          <p:nvPr/>
        </p:nvSpPr>
        <p:spPr>
          <a:xfrm>
            <a:off x="4572000" y="1850709"/>
            <a:ext cx="4251960" cy="4093428"/>
          </a:xfrm>
          <a:prstGeom prst="rect">
            <a:avLst/>
          </a:prstGeom>
          <a:solidFill>
            <a:schemeClr val="accent4">
              <a:lumMod val="20000"/>
              <a:lumOff val="80000"/>
            </a:schemeClr>
          </a:solidFill>
        </p:spPr>
        <p:txBody>
          <a:bodyPr wrap="square" rtlCol="0">
            <a:spAutoFit/>
          </a:bodyPr>
          <a:lstStyle/>
          <a:p>
            <a:r>
              <a:rPr lang="en-US" sz="2000">
                <a:solidFill>
                  <a:schemeClr val="bg1"/>
                </a:solidFill>
              </a:rPr>
              <a:t>Indicate true, false or not indicated. Copy the words that justify your answer. </a:t>
            </a:r>
          </a:p>
          <a:p>
            <a:pPr marL="457200" indent="-457200">
              <a:buAutoNum type="arabicPeriod"/>
            </a:pPr>
            <a:r>
              <a:rPr lang="en-US">
                <a:solidFill>
                  <a:schemeClr val="bg1"/>
                </a:solidFill>
              </a:rPr>
              <a:t>Guillaume is interested in everything. </a:t>
            </a:r>
          </a:p>
          <a:p>
            <a:pPr marL="457200" indent="-457200">
              <a:buAutoNum type="arabicPeriod"/>
            </a:pPr>
            <a:r>
              <a:rPr lang="en-US">
                <a:solidFill>
                  <a:schemeClr val="bg1"/>
                </a:solidFill>
              </a:rPr>
              <a:t>He plays hockey in winter. </a:t>
            </a:r>
          </a:p>
          <a:p>
            <a:pPr marL="457200" indent="-457200">
              <a:buAutoNum type="arabicPeriod"/>
            </a:pPr>
            <a:r>
              <a:rPr lang="en-US">
                <a:solidFill>
                  <a:schemeClr val="bg1"/>
                </a:solidFill>
              </a:rPr>
              <a:t>He doesn’t really like soccer. </a:t>
            </a:r>
          </a:p>
          <a:p>
            <a:pPr marL="457200" indent="-457200">
              <a:buAutoNum type="arabicPeriod"/>
            </a:pPr>
            <a:r>
              <a:rPr lang="en-US">
                <a:solidFill>
                  <a:schemeClr val="bg1"/>
                </a:solidFill>
              </a:rPr>
              <a:t>He thinks baseball is less active than soccer. </a:t>
            </a:r>
          </a:p>
          <a:p>
            <a:pPr marL="457200" indent="-457200">
              <a:buAutoNum type="arabicPeriod"/>
            </a:pPr>
            <a:r>
              <a:rPr lang="en-US">
                <a:solidFill>
                  <a:schemeClr val="bg1"/>
                </a:solidFill>
              </a:rPr>
              <a:t>His friends also like wild animals.</a:t>
            </a:r>
          </a:p>
          <a:p>
            <a:pPr marL="457200" indent="-457200">
              <a:buAutoNum type="arabicPeriod"/>
            </a:pPr>
            <a:r>
              <a:rPr lang="en-US">
                <a:solidFill>
                  <a:schemeClr val="bg1"/>
                </a:solidFill>
              </a:rPr>
              <a:t>He loves nature and lives in Canada.</a:t>
            </a:r>
          </a:p>
          <a:p>
            <a:pPr marL="457200" indent="-457200">
              <a:buAutoNum type="arabicPeriod"/>
            </a:pPr>
            <a:r>
              <a:rPr lang="en-US">
                <a:solidFill>
                  <a:schemeClr val="bg1"/>
                </a:solidFill>
              </a:rPr>
              <a:t>He would probably like to visit the ancient caves in Lascaux. </a:t>
            </a:r>
          </a:p>
          <a:p>
            <a:pPr marL="457200" indent="-457200">
              <a:buAutoNum type="arabicPeriod"/>
            </a:pPr>
            <a:r>
              <a:rPr lang="en-US">
                <a:solidFill>
                  <a:schemeClr val="bg1"/>
                </a:solidFill>
              </a:rPr>
              <a:t>He is interested in computers.</a:t>
            </a:r>
            <a:endParaRPr lang="en-US" sz="2000">
              <a:solidFill>
                <a:schemeClr val="bg1"/>
              </a:solidFill>
            </a:endParaRPr>
          </a:p>
          <a:p>
            <a:endParaRPr lang="en-US" sz="2000">
              <a:solidFill>
                <a:schemeClr val="bg1"/>
              </a:solidFill>
            </a:endParaRPr>
          </a:p>
        </p:txBody>
      </p:sp>
      <p:sp>
        <p:nvSpPr>
          <p:cNvPr id="5" name="TextBox 4"/>
          <p:cNvSpPr txBox="1"/>
          <p:nvPr/>
        </p:nvSpPr>
        <p:spPr>
          <a:xfrm>
            <a:off x="3417583" y="6433304"/>
            <a:ext cx="5229317" cy="369332"/>
          </a:xfrm>
          <a:prstGeom prst="rect">
            <a:avLst/>
          </a:prstGeom>
          <a:noFill/>
        </p:spPr>
        <p:txBody>
          <a:bodyPr wrap="none" rtlCol="0">
            <a:spAutoFit/>
          </a:bodyPr>
          <a:lstStyle/>
          <a:p>
            <a:r>
              <a:rPr lang="en-US"/>
              <a:t>http://www3.sympatico.ca/serge.richard2/index.html</a:t>
            </a:r>
          </a:p>
        </p:txBody>
      </p:sp>
      <p:sp>
        <p:nvSpPr>
          <p:cNvPr id="6" name="Slide Number Placeholder 5"/>
          <p:cNvSpPr>
            <a:spLocks noGrp="1"/>
          </p:cNvSpPr>
          <p:nvPr>
            <p:ph type="sldNum" sz="quarter" idx="12"/>
          </p:nvPr>
        </p:nvSpPr>
        <p:spPr/>
        <p:txBody>
          <a:bodyPr/>
          <a:lstStyle/>
          <a:p>
            <a:fld id="{6D22F896-40B5-4ADD-8801-0D06FADFA095}" type="slidenum">
              <a:rPr lang="en-US" smtClean="0"/>
              <a:t>42</a:t>
            </a:fld>
            <a:endParaRPr lang="en-US" dirty="0"/>
          </a:p>
        </p:txBody>
      </p:sp>
    </p:spTree>
    <p:extLst>
      <p:ext uri="{BB962C8B-B14F-4D97-AF65-F5344CB8AC3E}">
        <p14:creationId xmlns:p14="http://schemas.microsoft.com/office/powerpoint/2010/main" val="15609162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Guillaume - Un gars actif et curieux de nature</a:t>
            </a:r>
            <a:endParaRPr lang="en-US" sz="3200" dirty="0"/>
          </a:p>
        </p:txBody>
      </p:sp>
      <p:sp>
        <p:nvSpPr>
          <p:cNvPr id="3" name="Content Placeholder 2"/>
          <p:cNvSpPr>
            <a:spLocks noGrp="1"/>
          </p:cNvSpPr>
          <p:nvPr>
            <p:ph idx="1"/>
          </p:nvPr>
        </p:nvSpPr>
        <p:spPr>
          <a:xfrm>
            <a:off x="222780" y="1690689"/>
            <a:ext cx="3789150" cy="4927281"/>
          </a:xfrm>
        </p:spPr>
        <p:txBody>
          <a:bodyPr>
            <a:normAutofit fontScale="85000" lnSpcReduction="10000"/>
          </a:bodyPr>
          <a:lstStyle/>
          <a:p>
            <a:pPr marL="0" indent="0">
              <a:buNone/>
            </a:pPr>
            <a:r>
              <a:rPr lang="en-US"/>
              <a:t>J'étais à peine né que mes parents trouvaient déjà que je prenais pas mal de place.  A 11 ans, je suis toujours aussi actif et curieux.  Tout me passionne, pas seulement la lecture, le sport, la nature, le jeu, l'informatique, le monde...  J'aime aussi la musique, le cinéma, les vidéoclips, les autos, les avions, les créatures féroces et les anciennes civilisations.  L'univers entier m'intéresse, quoi.  En hiver, je joue au hockey.  En été, je pratique le soccer (le foot si tu préfères).  Plusieurs de mes amis aiment mieux le baseball.  Mais je trouve qu'il manque un peu d'action dans ce sport.</a:t>
            </a:r>
          </a:p>
        </p:txBody>
      </p:sp>
      <p:sp>
        <p:nvSpPr>
          <p:cNvPr id="4" name="TextBox 3"/>
          <p:cNvSpPr txBox="1"/>
          <p:nvPr/>
        </p:nvSpPr>
        <p:spPr>
          <a:xfrm>
            <a:off x="4572000" y="2502219"/>
            <a:ext cx="4251960" cy="2554545"/>
          </a:xfrm>
          <a:prstGeom prst="rect">
            <a:avLst/>
          </a:prstGeom>
          <a:solidFill>
            <a:schemeClr val="accent4">
              <a:lumMod val="20000"/>
              <a:lumOff val="80000"/>
            </a:schemeClr>
          </a:solidFill>
        </p:spPr>
        <p:txBody>
          <a:bodyPr wrap="square" rtlCol="0">
            <a:spAutoFit/>
          </a:bodyPr>
          <a:lstStyle/>
          <a:p>
            <a:r>
              <a:rPr lang="en-US" sz="2000">
                <a:solidFill>
                  <a:schemeClr val="bg1"/>
                </a:solidFill>
              </a:rPr>
              <a:t>Main idea – This blog post was probably written to:</a:t>
            </a:r>
          </a:p>
          <a:p>
            <a:pPr marL="457200" indent="-457200">
              <a:buFont typeface="+mj-lt"/>
              <a:buAutoNum type="alphaLcPeriod"/>
            </a:pPr>
            <a:r>
              <a:rPr lang="en-US" sz="2000">
                <a:solidFill>
                  <a:schemeClr val="bg1"/>
                </a:solidFill>
              </a:rPr>
              <a:t>Give opinions about activities and sports</a:t>
            </a:r>
          </a:p>
          <a:p>
            <a:pPr marL="457200" indent="-457200">
              <a:buFont typeface="+mj-lt"/>
              <a:buAutoNum type="alphaLcPeriod"/>
            </a:pPr>
            <a:r>
              <a:rPr lang="en-US" sz="2000">
                <a:solidFill>
                  <a:schemeClr val="bg1"/>
                </a:solidFill>
              </a:rPr>
              <a:t>Introduce himself to others</a:t>
            </a:r>
          </a:p>
          <a:p>
            <a:pPr marL="457200" indent="-457200">
              <a:buFont typeface="+mj-lt"/>
              <a:buAutoNum type="alphaLcPeriod"/>
            </a:pPr>
            <a:r>
              <a:rPr lang="en-US" sz="2000">
                <a:solidFill>
                  <a:schemeClr val="bg1"/>
                </a:solidFill>
              </a:rPr>
              <a:t>Explain why he is active and curious</a:t>
            </a:r>
          </a:p>
          <a:p>
            <a:pPr marL="457200" indent="-457200">
              <a:buFont typeface="+mj-lt"/>
              <a:buAutoNum type="alphaLcPeriod"/>
            </a:pPr>
            <a:endParaRPr lang="en-US" sz="2000">
              <a:solidFill>
                <a:schemeClr val="bg1"/>
              </a:solidFill>
            </a:endParaRPr>
          </a:p>
        </p:txBody>
      </p:sp>
      <p:sp>
        <p:nvSpPr>
          <p:cNvPr id="5" name="TextBox 4"/>
          <p:cNvSpPr txBox="1"/>
          <p:nvPr/>
        </p:nvSpPr>
        <p:spPr>
          <a:xfrm>
            <a:off x="3417583" y="6433304"/>
            <a:ext cx="5229317" cy="369332"/>
          </a:xfrm>
          <a:prstGeom prst="rect">
            <a:avLst/>
          </a:prstGeom>
          <a:noFill/>
        </p:spPr>
        <p:txBody>
          <a:bodyPr wrap="none" rtlCol="0">
            <a:spAutoFit/>
          </a:bodyPr>
          <a:lstStyle/>
          <a:p>
            <a:r>
              <a:rPr lang="en-US"/>
              <a:t>http://www3.sympatico.ca/serge.richard2/index.html</a:t>
            </a:r>
          </a:p>
        </p:txBody>
      </p:sp>
      <p:sp>
        <p:nvSpPr>
          <p:cNvPr id="6" name="Slide Number Placeholder 5"/>
          <p:cNvSpPr>
            <a:spLocks noGrp="1"/>
          </p:cNvSpPr>
          <p:nvPr>
            <p:ph type="sldNum" sz="quarter" idx="12"/>
          </p:nvPr>
        </p:nvSpPr>
        <p:spPr/>
        <p:txBody>
          <a:bodyPr/>
          <a:lstStyle/>
          <a:p>
            <a:fld id="{6D22F896-40B5-4ADD-8801-0D06FADFA095}" type="slidenum">
              <a:rPr lang="en-US" smtClean="0"/>
              <a:t>43</a:t>
            </a:fld>
            <a:endParaRPr lang="en-US" dirty="0"/>
          </a:p>
        </p:txBody>
      </p:sp>
    </p:spTree>
    <p:extLst>
      <p:ext uri="{BB962C8B-B14F-4D97-AF65-F5344CB8AC3E}">
        <p14:creationId xmlns:p14="http://schemas.microsoft.com/office/powerpoint/2010/main" val="3663126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atin typeface="Cambria" charset="0"/>
                <a:ea typeface="Cambria" charset="0"/>
                <a:cs typeface="Times New Roman" charset="0"/>
              </a:rPr>
              <a:t>Literal Comprehension</a:t>
            </a:r>
            <a:r>
              <a:rPr lang="en-US" b="1">
                <a:latin typeface="Cambria" charset="0"/>
                <a:ea typeface="Cambria" charset="0"/>
                <a:cs typeface="Times New Roman" charset="0"/>
              </a:rPr>
              <a:t/>
            </a:r>
            <a:br>
              <a:rPr lang="en-US" b="1">
                <a:latin typeface="Cambria" charset="0"/>
                <a:ea typeface="Cambria" charset="0"/>
                <a:cs typeface="Times New Roman" charset="0"/>
              </a:rPr>
            </a:br>
            <a:r>
              <a:rPr lang="en-US" sz="3100">
                <a:latin typeface="Cambria" charset="0"/>
                <a:ea typeface="Cambria" charset="0"/>
                <a:cs typeface="Times New Roman" charset="0"/>
              </a:rPr>
              <a:t>Key Word, Main Idea, Supporting Details</a:t>
            </a:r>
            <a:r>
              <a:rPr lang="en-US" sz="2700">
                <a:latin typeface="Cambria" charset="0"/>
                <a:ea typeface="Cambria" charset="0"/>
                <a:cs typeface="Times New Roman" charset="0"/>
              </a:rPr>
              <a:t/>
            </a:r>
            <a:br>
              <a:rPr lang="en-US" sz="2700">
                <a:latin typeface="Cambria" charset="0"/>
                <a:ea typeface="Cambria" charset="0"/>
                <a:cs typeface="Times New Roman" charset="0"/>
              </a:rPr>
            </a:br>
            <a:endParaRPr lang="en-US" sz="270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52845121"/>
              </p:ext>
            </p:extLst>
          </p:nvPr>
        </p:nvGraphicFramePr>
        <p:xfrm>
          <a:off x="365760" y="2077206"/>
          <a:ext cx="8321039" cy="3648872"/>
        </p:xfrm>
        <a:graphic>
          <a:graphicData uri="http://schemas.openxmlformats.org/drawingml/2006/table">
            <a:tbl>
              <a:tblPr firstRow="1" firstCol="1" bandRow="1" bandCol="1"/>
              <a:tblGrid>
                <a:gridCol w="2215662"/>
                <a:gridCol w="591843"/>
                <a:gridCol w="5513534"/>
              </a:tblGrid>
              <a:tr h="683618">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Strong Comprehension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Identifies all key words/ideas appropriately within context of the text.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83618">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Meets Expectations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Identifies majority of key words/ideas appropriately within context of the text.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83618">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Approaching Expectations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Identifies half of key words/ideas appropriately within the context of the text.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83618">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Minimal Comprehension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Identifies fewer than half of key words/ideas appropriately within the context of the text.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911347">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No Comprehension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tabLst>
                          <a:tab pos="2743200" algn="ctr"/>
                          <a:tab pos="5486400" algn="r"/>
                        </a:tabLst>
                      </a:pPr>
                      <a:r>
                        <a:rPr lang="en-US" sz="2000">
                          <a:solidFill>
                            <a:schemeClr val="bg1"/>
                          </a:solidFill>
                          <a:effectLst/>
                          <a:latin typeface="Cambria" charset="0"/>
                          <a:ea typeface="Cambria" charset="0"/>
                          <a:cs typeface="Times New Roman" charset="0"/>
                        </a:rPr>
                        <a:t>Does not identify any of the words/ideas appropriately within the context of the text or does not respond.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Slide Number Placeholder 2"/>
          <p:cNvSpPr>
            <a:spLocks noGrp="1"/>
          </p:cNvSpPr>
          <p:nvPr>
            <p:ph type="sldNum" sz="quarter" idx="12"/>
          </p:nvPr>
        </p:nvSpPr>
        <p:spPr/>
        <p:txBody>
          <a:bodyPr/>
          <a:lstStyle/>
          <a:p>
            <a:fld id="{6D22F896-40B5-4ADD-8801-0D06FADFA095}" type="slidenum">
              <a:rPr lang="en-US" smtClean="0"/>
              <a:t>44</a:t>
            </a:fld>
            <a:endParaRPr lang="en-US" dirty="0"/>
          </a:p>
        </p:txBody>
      </p:sp>
    </p:spTree>
    <p:extLst>
      <p:ext uri="{BB962C8B-B14F-4D97-AF65-F5344CB8AC3E}">
        <p14:creationId xmlns:p14="http://schemas.microsoft.com/office/powerpoint/2010/main" val="11079456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Lugares Turísticos de México</a:t>
            </a:r>
            <a:endParaRPr lang="en-US"/>
          </a:p>
        </p:txBody>
      </p:sp>
      <p:sp>
        <p:nvSpPr>
          <p:cNvPr id="3" name="Content Placeholder 2"/>
          <p:cNvSpPr>
            <a:spLocks noGrp="1"/>
          </p:cNvSpPr>
          <p:nvPr>
            <p:ph idx="1"/>
          </p:nvPr>
        </p:nvSpPr>
        <p:spPr>
          <a:xfrm>
            <a:off x="734325" y="1517015"/>
            <a:ext cx="7675350" cy="4351338"/>
          </a:xfrm>
        </p:spPr>
        <p:txBody>
          <a:bodyPr>
            <a:normAutofit fontScale="92500" lnSpcReduction="10000"/>
          </a:bodyPr>
          <a:lstStyle/>
          <a:p>
            <a:pPr marL="0" indent="0">
              <a:buNone/>
            </a:pPr>
            <a:r>
              <a:rPr lang="en-US"/>
              <a:t>México es un destino lleno de lugares turísticos con cultura, historia, gastronomía, cultura, música, museos, etnias, bailes regionales, trajes típicos, grandes celebraciones, maravillas naturales, las playas más bellas del mundo, joyas arquitectónicas, monumentos, personajes históricos y sobretodo de la hospitalidad de su gente, lo que lo convierte en un hermoso y rico destino turístico elegido por millones de turistas provenientes de todo el mundo ya que se encuentra entre los 10 lugares más atractivos para vacacionar en el mundo entero.</a:t>
            </a:r>
          </a:p>
          <a:p>
            <a:pPr marL="0" indent="0">
              <a:buNone/>
            </a:pPr>
            <a:endParaRPr lang="en-US"/>
          </a:p>
          <a:p>
            <a:pPr marL="0" indent="0">
              <a:buNone/>
            </a:pPr>
            <a:r>
              <a:rPr lang="en-US"/>
              <a:t>Cada región y lugares de México guarda distintos secretos, listos para compartirlos contigo; haz de México el destino de tus siguientes vacaciones y prepara tus sentidos para una experiencia llena de magia, color y calidez. ¡Ven enamórate y Vive México!</a:t>
            </a:r>
          </a:p>
        </p:txBody>
      </p:sp>
      <p:sp>
        <p:nvSpPr>
          <p:cNvPr id="4" name="TextBox 3"/>
          <p:cNvSpPr txBox="1"/>
          <p:nvPr/>
        </p:nvSpPr>
        <p:spPr>
          <a:xfrm>
            <a:off x="3177540" y="6160770"/>
            <a:ext cx="5536837" cy="369332"/>
          </a:xfrm>
          <a:prstGeom prst="rect">
            <a:avLst/>
          </a:prstGeom>
          <a:noFill/>
        </p:spPr>
        <p:txBody>
          <a:bodyPr wrap="none" rtlCol="0">
            <a:spAutoFit/>
          </a:bodyPr>
          <a:lstStyle/>
          <a:p>
            <a:r>
              <a:rPr lang="en-US"/>
              <a:t>http://www.lugaresmexico.com/lugares-de-mexico.html</a:t>
            </a:r>
          </a:p>
        </p:txBody>
      </p:sp>
      <p:sp>
        <p:nvSpPr>
          <p:cNvPr id="5" name="Slide Number Placeholder 4"/>
          <p:cNvSpPr>
            <a:spLocks noGrp="1"/>
          </p:cNvSpPr>
          <p:nvPr>
            <p:ph type="sldNum" sz="quarter" idx="12"/>
          </p:nvPr>
        </p:nvSpPr>
        <p:spPr/>
        <p:txBody>
          <a:bodyPr/>
          <a:lstStyle/>
          <a:p>
            <a:fld id="{6D22F896-40B5-4ADD-8801-0D06FADFA095}" type="slidenum">
              <a:rPr lang="en-US" smtClean="0"/>
              <a:t>45</a:t>
            </a:fld>
            <a:endParaRPr lang="en-US" dirty="0"/>
          </a:p>
        </p:txBody>
      </p:sp>
    </p:spTree>
    <p:extLst>
      <p:ext uri="{BB962C8B-B14F-4D97-AF65-F5344CB8AC3E}">
        <p14:creationId xmlns:p14="http://schemas.microsoft.com/office/powerpoint/2010/main" val="6486643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Lugares Turísticos de México</a:t>
            </a:r>
            <a:endParaRPr lang="en-US"/>
          </a:p>
        </p:txBody>
      </p:sp>
      <p:sp>
        <p:nvSpPr>
          <p:cNvPr id="3" name="Content Placeholder 2"/>
          <p:cNvSpPr>
            <a:spLocks noGrp="1"/>
          </p:cNvSpPr>
          <p:nvPr>
            <p:ph idx="1"/>
          </p:nvPr>
        </p:nvSpPr>
        <p:spPr>
          <a:xfrm>
            <a:off x="196239" y="1321746"/>
            <a:ext cx="3714845" cy="4174101"/>
          </a:xfrm>
        </p:spPr>
        <p:txBody>
          <a:bodyPr>
            <a:normAutofit fontScale="85000" lnSpcReduction="20000"/>
          </a:bodyPr>
          <a:lstStyle/>
          <a:p>
            <a:pPr marL="0" indent="0">
              <a:buNone/>
            </a:pPr>
            <a:r>
              <a:rPr lang="en-US"/>
              <a:t>México es un destino lleno de lugares turísticos con cultura, historia, gastronomía, cultura, música, museos, etnias, bailes regionales, trajes típicos, grandes celebraciones, maravillas naturales, las playas más bellas del mundo, joyas arquitectónicas, monumentos, personajes históricos y sobretodo de la hospitalidad de su gente, lo que lo convierte en un hermoso y rico destino turístico elegido por millones de turistas provenientes de todo el mundo ya que se encuentra entre los 10 lugares más atractivos para vacacionar en el mundo entero.</a:t>
            </a:r>
          </a:p>
          <a:p>
            <a:pPr marL="0" indent="0">
              <a:buNone/>
            </a:pP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1084" y="3617719"/>
            <a:ext cx="2434630" cy="161902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873" y="1690689"/>
            <a:ext cx="2110338" cy="141098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9877" y="1581150"/>
            <a:ext cx="1714500" cy="17145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7211" y="3590367"/>
            <a:ext cx="2301923" cy="1726442"/>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650" y="5282575"/>
            <a:ext cx="1994690" cy="152604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28399" y="5353359"/>
            <a:ext cx="1431491" cy="1362153"/>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4535" y="5381019"/>
            <a:ext cx="1773098" cy="1329151"/>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0736" y="5534025"/>
            <a:ext cx="2252781" cy="1023138"/>
          </a:xfrm>
          <a:prstGeom prst="rect">
            <a:avLst/>
          </a:prstGeom>
        </p:spPr>
      </p:pic>
      <p:sp>
        <p:nvSpPr>
          <p:cNvPr id="4" name="Slide Number Placeholder 3"/>
          <p:cNvSpPr>
            <a:spLocks noGrp="1"/>
          </p:cNvSpPr>
          <p:nvPr>
            <p:ph type="sldNum" sz="quarter" idx="12"/>
          </p:nvPr>
        </p:nvSpPr>
        <p:spPr/>
        <p:txBody>
          <a:bodyPr/>
          <a:lstStyle/>
          <a:p>
            <a:fld id="{6D22F896-40B5-4ADD-8801-0D06FADFA095}" type="slidenum">
              <a:rPr lang="en-US" smtClean="0"/>
              <a:t>46</a:t>
            </a:fld>
            <a:endParaRPr lang="en-US" dirty="0"/>
          </a:p>
        </p:txBody>
      </p:sp>
    </p:spTree>
    <p:extLst>
      <p:ext uri="{BB962C8B-B14F-4D97-AF65-F5344CB8AC3E}">
        <p14:creationId xmlns:p14="http://schemas.microsoft.com/office/powerpoint/2010/main" val="11551822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Interpersonal Speaking</a:t>
            </a:r>
          </a:p>
        </p:txBody>
      </p:sp>
      <p:sp>
        <p:nvSpPr>
          <p:cNvPr id="3" name="Content Placeholder 2"/>
          <p:cNvSpPr>
            <a:spLocks noGrp="1"/>
          </p:cNvSpPr>
          <p:nvPr>
            <p:ph idx="1"/>
          </p:nvPr>
        </p:nvSpPr>
        <p:spPr>
          <a:xfrm>
            <a:off x="3006090" y="1554480"/>
            <a:ext cx="5509260" cy="4622483"/>
          </a:xfrm>
        </p:spPr>
        <p:txBody>
          <a:bodyPr/>
          <a:lstStyle/>
          <a:p>
            <a:pPr marL="0" indent="0">
              <a:buNone/>
            </a:pPr>
            <a:r>
              <a:rPr lang="en-US"/>
              <a:t>You are meeting another exchange student for the first time and want to get to know them a bit better. Have a conversation where you ask and answer questions to:</a:t>
            </a:r>
          </a:p>
          <a:p>
            <a:pPr lvl="1">
              <a:buFont typeface="Arial" charset="0"/>
              <a:buChar char="•"/>
            </a:pPr>
            <a:r>
              <a:rPr lang="en-US" sz="2400"/>
              <a:t>exchange personal information</a:t>
            </a:r>
          </a:p>
          <a:p>
            <a:pPr lvl="1">
              <a:buFont typeface="Arial" charset="0"/>
              <a:buChar char="•"/>
            </a:pPr>
            <a:r>
              <a:rPr lang="en-US" sz="2400"/>
              <a:t>find out about family, friends and pets</a:t>
            </a:r>
          </a:p>
          <a:p>
            <a:pPr lvl="1">
              <a:buFont typeface="Arial" charset="0"/>
              <a:buChar char="•"/>
            </a:pPr>
            <a:r>
              <a:rPr lang="en-US" sz="2400"/>
              <a:t>talk about things you like and don’t like </a:t>
            </a:r>
          </a:p>
          <a:p>
            <a:pPr lvl="1">
              <a:buFont typeface="Arial" charset="0"/>
              <a:buChar char="•"/>
            </a:pPr>
            <a:r>
              <a:rPr lang="en-US" sz="2400"/>
              <a:t>talk about activities you like and don’t like to do (possibly Spanish only)</a:t>
            </a:r>
          </a:p>
          <a:p>
            <a:pPr marL="0" indent="0">
              <a:buNone/>
            </a:pPr>
            <a:endParaRPr lang="en-US"/>
          </a:p>
        </p:txBody>
      </p:sp>
      <p:pic>
        <p:nvPicPr>
          <p:cNvPr id="4" name="Picture 3"/>
          <p:cNvPicPr>
            <a:picLocks noChangeAspect="1"/>
          </p:cNvPicPr>
          <p:nvPr/>
        </p:nvPicPr>
        <p:blipFill>
          <a:blip r:embed="rId2"/>
          <a:stretch>
            <a:fillRect/>
          </a:stretch>
        </p:blipFill>
        <p:spPr>
          <a:xfrm>
            <a:off x="393067" y="1690689"/>
            <a:ext cx="2159064" cy="1435865"/>
          </a:xfrm>
          <a:prstGeom prst="rect">
            <a:avLst/>
          </a:prstGeom>
        </p:spPr>
      </p:pic>
      <p:pic>
        <p:nvPicPr>
          <p:cNvPr id="5" name="Picture 4"/>
          <p:cNvPicPr>
            <a:picLocks noChangeAspect="1"/>
          </p:cNvPicPr>
          <p:nvPr/>
        </p:nvPicPr>
        <p:blipFill>
          <a:blip r:embed="rId3"/>
          <a:stretch>
            <a:fillRect/>
          </a:stretch>
        </p:blipFill>
        <p:spPr>
          <a:xfrm>
            <a:off x="132617" y="3575712"/>
            <a:ext cx="2679964" cy="2262305"/>
          </a:xfrm>
          <a:prstGeom prst="rect">
            <a:avLst/>
          </a:prstGeom>
        </p:spPr>
      </p:pic>
      <p:sp>
        <p:nvSpPr>
          <p:cNvPr id="6" name="Slide Number Placeholder 5"/>
          <p:cNvSpPr>
            <a:spLocks noGrp="1"/>
          </p:cNvSpPr>
          <p:nvPr>
            <p:ph type="sldNum" sz="quarter" idx="12"/>
          </p:nvPr>
        </p:nvSpPr>
        <p:spPr/>
        <p:txBody>
          <a:bodyPr/>
          <a:lstStyle/>
          <a:p>
            <a:fld id="{6D22F896-40B5-4ADD-8801-0D06FADFA095}" type="slidenum">
              <a:rPr lang="en-US" smtClean="0"/>
              <a:t>47</a:t>
            </a:fld>
            <a:endParaRPr lang="en-US" dirty="0"/>
          </a:p>
        </p:txBody>
      </p:sp>
    </p:spTree>
    <p:extLst>
      <p:ext uri="{BB962C8B-B14F-4D97-AF65-F5344CB8AC3E}">
        <p14:creationId xmlns:p14="http://schemas.microsoft.com/office/powerpoint/2010/main" val="5158122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Interpersonal Speaking</a:t>
            </a:r>
          </a:p>
        </p:txBody>
      </p:sp>
      <p:sp>
        <p:nvSpPr>
          <p:cNvPr id="3" name="Content Placeholder 2"/>
          <p:cNvSpPr>
            <a:spLocks noGrp="1"/>
          </p:cNvSpPr>
          <p:nvPr>
            <p:ph idx="1"/>
          </p:nvPr>
        </p:nvSpPr>
        <p:spPr>
          <a:xfrm>
            <a:off x="3016155" y="1908108"/>
            <a:ext cx="5499195" cy="1869983"/>
          </a:xfrm>
        </p:spPr>
        <p:txBody>
          <a:bodyPr/>
          <a:lstStyle/>
          <a:p>
            <a:pPr marL="0" indent="0">
              <a:buNone/>
            </a:pPr>
            <a:r>
              <a:rPr lang="en-US"/>
              <a:t>Ask and answer questions to find out where your partner is and what he or she is doing. </a:t>
            </a:r>
          </a:p>
          <a:p>
            <a:pPr marL="0" indent="0">
              <a:buNone/>
            </a:pPr>
            <a:endParaRPr lang="en-US"/>
          </a:p>
        </p:txBody>
      </p:sp>
      <p:pic>
        <p:nvPicPr>
          <p:cNvPr id="4" name="Picture 12" descr="coop learning images_3.jpg"/>
          <p:cNvPicPr>
            <a:picLocks noChangeAspect="1"/>
          </p:cNvPicPr>
          <p:nvPr/>
        </p:nvPicPr>
        <p:blipFill>
          <a:blip r:embed="rId2"/>
          <a:srcRect/>
          <a:stretch>
            <a:fillRect/>
          </a:stretch>
        </p:blipFill>
        <p:spPr bwMode="auto">
          <a:xfrm>
            <a:off x="7128510" y="267494"/>
            <a:ext cx="1520825" cy="1520825"/>
          </a:xfrm>
          <a:prstGeom prst="rect">
            <a:avLst/>
          </a:prstGeom>
          <a:noFill/>
          <a:ln w="9525">
            <a:noFill/>
            <a:miter lim="800000"/>
            <a:headEnd/>
            <a:tailEnd/>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976" y="1530445"/>
            <a:ext cx="2090490" cy="139017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229" y="5251259"/>
            <a:ext cx="1937983" cy="1453487"/>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7026" y="5081429"/>
            <a:ext cx="2025555" cy="1623317"/>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67797" y="5201218"/>
            <a:ext cx="2004704" cy="1503528"/>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229" y="3103451"/>
            <a:ext cx="4355181" cy="1977978"/>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78220" y="3313345"/>
            <a:ext cx="2330002" cy="1558189"/>
          </a:xfrm>
          <a:prstGeom prst="rect">
            <a:avLst/>
          </a:prstGeom>
        </p:spPr>
      </p:pic>
      <p:sp>
        <p:nvSpPr>
          <p:cNvPr id="6" name="Slide Number Placeholder 5"/>
          <p:cNvSpPr>
            <a:spLocks noGrp="1"/>
          </p:cNvSpPr>
          <p:nvPr>
            <p:ph type="sldNum" sz="quarter" idx="12"/>
          </p:nvPr>
        </p:nvSpPr>
        <p:spPr/>
        <p:txBody>
          <a:bodyPr/>
          <a:lstStyle/>
          <a:p>
            <a:fld id="{6D22F896-40B5-4ADD-8801-0D06FADFA095}" type="slidenum">
              <a:rPr lang="en-US" smtClean="0"/>
              <a:t>48</a:t>
            </a:fld>
            <a:endParaRPr lang="en-US" dirty="0"/>
          </a:p>
        </p:txBody>
      </p:sp>
    </p:spTree>
    <p:extLst>
      <p:ext uri="{BB962C8B-B14F-4D97-AF65-F5344CB8AC3E}">
        <p14:creationId xmlns:p14="http://schemas.microsoft.com/office/powerpoint/2010/main" val="3615662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a:solidFill>
                  <a:schemeClr val="tx1"/>
                </a:solidFill>
              </a:rPr>
              <a:t>Performance Rubric – Interpersonal Task</a:t>
            </a:r>
          </a:p>
        </p:txBody>
      </p:sp>
      <p:graphicFrame>
        <p:nvGraphicFramePr>
          <p:cNvPr id="7" name="Content Placeholder 6"/>
          <p:cNvGraphicFramePr>
            <a:graphicFrameLocks noGrp="1"/>
          </p:cNvGraphicFramePr>
          <p:nvPr>
            <p:ph sz="quarter" idx="1"/>
            <p:extLst/>
          </p:nvPr>
        </p:nvGraphicFramePr>
        <p:xfrm>
          <a:off x="177800" y="927100"/>
          <a:ext cx="8766175" cy="545668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Strong </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Performance</a:t>
                      </a:r>
                      <a:endParaRPr lang="en-US" sz="1100">
                        <a:latin typeface="Times New Roman"/>
                        <a:ea typeface="Cambria"/>
                        <a:cs typeface="Times New Roman"/>
                      </a:endParaRPr>
                    </a:p>
                    <a:p>
                      <a:pPr marL="0" marR="0">
                        <a:lnSpc>
                          <a:spcPct val="150000"/>
                        </a:lnSpc>
                        <a:spcBef>
                          <a:spcPts val="0"/>
                        </a:spcBef>
                        <a:spcAft>
                          <a:spcPts val="0"/>
                        </a:spcAft>
                      </a:pPr>
                      <a:r>
                        <a:rPr lang="en-US" sz="1100" b="1">
                          <a:latin typeface="Times New Roman"/>
                          <a:ea typeface="Cambria"/>
                          <a:cs typeface="Times New Roman"/>
                        </a:rPr>
                        <a:t>   10                                  9</a:t>
                      </a: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Meets Expectations</a:t>
                      </a:r>
                      <a:endParaRPr lang="en-US" sz="1100">
                        <a:latin typeface="Times New Roman"/>
                        <a:ea typeface="Cambria"/>
                        <a:cs typeface="Times New Roman"/>
                      </a:endParaRPr>
                    </a:p>
                    <a:p>
                      <a:pPr marL="0" marR="0" algn="ctr">
                        <a:lnSpc>
                          <a:spcPct val="150000"/>
                        </a:lnSpc>
                        <a:spcBef>
                          <a:spcPts val="0"/>
                        </a:spcBef>
                        <a:spcAft>
                          <a:spcPts val="0"/>
                        </a:spcAft>
                      </a:pPr>
                      <a:r>
                        <a:rPr lang="en-US" sz="1100" b="1">
                          <a:latin typeface="Times New Roman"/>
                          <a:ea typeface="Cambria"/>
                          <a:cs typeface="Times New Roman"/>
                        </a:rPr>
                        <a:t>8</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Approaching Expectations</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7</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Strugging</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6  </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can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respond only from personal point of view or perspective.</a:t>
                      </a:r>
                    </a:p>
                  </a:txBody>
                  <a:tcPr marL="68580" marR="68580" marT="0" marB="0"/>
                </a:tc>
              </a:tr>
            </a:tbl>
          </a:graphicData>
        </a:graphic>
      </p:graphicFrame>
      <p:cxnSp>
        <p:nvCxnSpPr>
          <p:cNvPr id="21" name="Straight Connector 20"/>
          <p:cNvCxnSpPr/>
          <p:nvPr/>
        </p:nvCxnSpPr>
        <p:spPr>
          <a:xfrm>
            <a:off x="457200" y="5334000"/>
            <a:ext cx="77788" cy="158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 name="Slide Number Placeholder 1"/>
          <p:cNvSpPr>
            <a:spLocks noGrp="1"/>
          </p:cNvSpPr>
          <p:nvPr>
            <p:ph type="sldNum" sz="quarter" idx="12"/>
          </p:nvPr>
        </p:nvSpPr>
        <p:spPr/>
        <p:txBody>
          <a:bodyPr/>
          <a:lstStyle/>
          <a:p>
            <a:fld id="{6D22F896-40B5-4ADD-8801-0D06FADFA095}" type="slidenum">
              <a:rPr lang="en-US" smtClean="0"/>
              <a:t>49</a:t>
            </a:fld>
            <a:endParaRPr lang="en-US" dirty="0"/>
          </a:p>
        </p:txBody>
      </p:sp>
    </p:spTree>
    <p:extLst>
      <p:ext uri="{BB962C8B-B14F-4D97-AF65-F5344CB8AC3E}">
        <p14:creationId xmlns:p14="http://schemas.microsoft.com/office/powerpoint/2010/main" val="14625892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lstStyle/>
          <a:p>
            <a:pPr eaLnBrk="1" hangingPunct="1"/>
            <a:r>
              <a:rPr lang="en-US" sz="5400">
                <a:ea typeface="ＭＳ Ｐゴシック" pitchFamily="-109" charset="-128"/>
                <a:cs typeface="ＭＳ Ｐゴシック" pitchFamily="-109" charset="-128"/>
              </a:rPr>
              <a:t>Backward Design</a:t>
            </a:r>
          </a:p>
        </p:txBody>
      </p:sp>
      <p:graphicFrame>
        <p:nvGraphicFramePr>
          <p:cNvPr id="6" name="Content Placeholder 5"/>
          <p:cNvGraphicFramePr>
            <a:graphicFrameLocks noGrp="1"/>
          </p:cNvGraphicFramePr>
          <p:nvPr>
            <p:ph idx="4294967295"/>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normAutofit/>
          </a:bodyPr>
          <a:lstStyle/>
          <a:p>
            <a:fld id="{74C2F60E-34D8-DD42-93FD-7BD7AE432328}" type="slidenum">
              <a:rPr lang="en-US"/>
              <a:pPr/>
              <a:t>5</a:t>
            </a:fld>
            <a:endParaRPr lang="en-US"/>
          </a:p>
        </p:txBody>
      </p:sp>
    </p:spTree>
    <p:extLst>
      <p:ext uri="{BB962C8B-B14F-4D97-AF65-F5344CB8AC3E}">
        <p14:creationId xmlns:p14="http://schemas.microsoft.com/office/powerpoint/2010/main" val="11886110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Cultural Portfolio Piece</a:t>
            </a:r>
          </a:p>
        </p:txBody>
      </p:sp>
      <p:sp>
        <p:nvSpPr>
          <p:cNvPr id="3" name="Content Placeholder 2"/>
          <p:cNvSpPr>
            <a:spLocks noGrp="1"/>
          </p:cNvSpPr>
          <p:nvPr>
            <p:ph idx="1"/>
          </p:nvPr>
        </p:nvSpPr>
        <p:spPr/>
        <p:txBody>
          <a:bodyPr/>
          <a:lstStyle/>
          <a:p>
            <a:pPr marL="0" indent="0">
              <a:buNone/>
            </a:pPr>
            <a:r>
              <a:rPr lang="en-US" sz="3200" b="1"/>
              <a:t>Vos opinions?</a:t>
            </a:r>
            <a:r>
              <a:rPr lang="en-US" sz="3200"/>
              <a:t> —  Think about what you have learned during this unit. What have you learned about the French language and culture? Jot down your reflections here. Consider similarities and differences. What questions do you have at this point in time? What is one 	way that you are working to improve your French outside of the classroom? </a:t>
            </a:r>
          </a:p>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smtClean="0"/>
              <a:t>50</a:t>
            </a:fld>
            <a:endParaRPr lang="en-US" dirty="0"/>
          </a:p>
        </p:txBody>
      </p:sp>
    </p:spTree>
    <p:extLst>
      <p:ext uri="{BB962C8B-B14F-4D97-AF65-F5344CB8AC3E}">
        <p14:creationId xmlns:p14="http://schemas.microsoft.com/office/powerpoint/2010/main" val="3111144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solidFill>
                  <a:schemeClr val="tx1"/>
                </a:solidFill>
              </a:rPr>
              <a:t>Proving Student Growth</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51</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1090" y="2340517"/>
            <a:ext cx="3821819" cy="2926080"/>
          </a:xfrm>
          <a:prstGeom prst="rect">
            <a:avLst/>
          </a:prstGeom>
        </p:spPr>
      </p:pic>
    </p:spTree>
    <p:extLst>
      <p:ext uri="{BB962C8B-B14F-4D97-AF65-F5344CB8AC3E}">
        <p14:creationId xmlns:p14="http://schemas.microsoft.com/office/powerpoint/2010/main" val="2419145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a:bodyPr>
          <a:lstStyle/>
          <a:p>
            <a:pPr algn="r" eaLnBrk="1" hangingPunct="1"/>
            <a:r>
              <a:rPr lang="en-US" sz="3600" dirty="0" smtClean="0"/>
              <a:t>Quantity and Organization </a:t>
            </a:r>
            <a:br>
              <a:rPr lang="en-US" sz="3600" dirty="0" smtClean="0"/>
            </a:br>
            <a:r>
              <a:rPr lang="en-US" sz="3600" dirty="0" smtClean="0"/>
              <a:t>of Language Expands</a:t>
            </a:r>
          </a:p>
        </p:txBody>
      </p:sp>
      <p:sp>
        <p:nvSpPr>
          <p:cNvPr id="2" name="Slide Number Placeholder 1"/>
          <p:cNvSpPr>
            <a:spLocks noGrp="1"/>
          </p:cNvSpPr>
          <p:nvPr>
            <p:ph type="sldNum" sz="quarter" idx="12"/>
          </p:nvPr>
        </p:nvSpPr>
        <p:spPr/>
        <p:txBody>
          <a:bodyPr>
            <a:normAutofit/>
          </a:bodyPr>
          <a:lstStyle/>
          <a:p>
            <a:fld id="{74C2F60E-34D8-DD42-93FD-7BD7AE432328}" type="slidenum">
              <a:rPr lang="en-US"/>
              <a:pPr/>
              <a:t>52</a:t>
            </a:fld>
            <a:endParaRPr lang="en-US" dirty="0"/>
          </a:p>
        </p:txBody>
      </p:sp>
      <p:sp>
        <p:nvSpPr>
          <p:cNvPr id="30724" name="Rectangle 3"/>
          <p:cNvSpPr>
            <a:spLocks noGrp="1" noChangeArrowheads="1"/>
          </p:cNvSpPr>
          <p:nvPr>
            <p:ph type="body" idx="4294967295"/>
          </p:nvPr>
        </p:nvSpPr>
        <p:spPr>
          <a:xfrm>
            <a:off x="0" y="1422400"/>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1800" dirty="0" smtClean="0"/>
              <a:t>Isolated words</a:t>
            </a:r>
          </a:p>
          <a:p>
            <a:pPr eaLnBrk="1" hangingPunct="1">
              <a:lnSpc>
                <a:spcPct val="90000"/>
              </a:lnSpc>
            </a:pPr>
            <a:r>
              <a:rPr lang="en-US" sz="2000" dirty="0" smtClean="0"/>
              <a:t>Words and phrases</a:t>
            </a:r>
          </a:p>
          <a:p>
            <a:pPr eaLnBrk="1" hangingPunct="1">
              <a:lnSpc>
                <a:spcPct val="90000"/>
              </a:lnSpc>
            </a:pPr>
            <a:r>
              <a:rPr lang="en-US" sz="2800" dirty="0" smtClean="0"/>
              <a:t>Discrete sentences</a:t>
            </a:r>
          </a:p>
          <a:p>
            <a:pPr eaLnBrk="1" hangingPunct="1">
              <a:lnSpc>
                <a:spcPct val="90000"/>
              </a:lnSpc>
            </a:pPr>
            <a:r>
              <a:rPr lang="en-US"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2"/>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2524073" cy="769441"/>
          </a:xfrm>
          <a:prstGeom prst="rect">
            <a:avLst/>
          </a:prstGeom>
          <a:noFill/>
        </p:spPr>
        <p:txBody>
          <a:bodyPr wrap="none" rtlCol="0">
            <a:spAutoFit/>
          </a:bodyPr>
          <a:lstStyle/>
          <a:p>
            <a:r>
              <a:rPr lang="en-US" sz="4400" dirty="0">
                <a:solidFill>
                  <a:schemeClr val="accent2"/>
                </a:solidFill>
              </a:rPr>
              <a:t>Text Type</a:t>
            </a:r>
          </a:p>
        </p:txBody>
      </p:sp>
    </p:spTree>
    <p:extLst>
      <p:ext uri="{BB962C8B-B14F-4D97-AF65-F5344CB8AC3E}">
        <p14:creationId xmlns:p14="http://schemas.microsoft.com/office/powerpoint/2010/main" val="670575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dirty="0"/>
              <a:t>Performance Toward Proficiency</a:t>
            </a:r>
            <a:br>
              <a:rPr lang="en-US" sz="3600" dirty="0"/>
            </a:br>
            <a:r>
              <a:rPr lang="en-US" sz="3600" dirty="0"/>
              <a:t>Presentational </a:t>
            </a:r>
            <a:r>
              <a:rPr lang="en-US" sz="3200" dirty="0"/>
              <a:t>Novice  Range</a:t>
            </a:r>
          </a:p>
        </p:txBody>
      </p:sp>
      <p:sp>
        <p:nvSpPr>
          <p:cNvPr id="4" name="Slide Number Placeholder 3"/>
          <p:cNvSpPr>
            <a:spLocks noGrp="1"/>
          </p:cNvSpPr>
          <p:nvPr>
            <p:ph type="sldNum" sz="quarter" idx="12"/>
          </p:nvPr>
        </p:nvSpPr>
        <p:spPr/>
        <p:txBody>
          <a:bodyPr>
            <a:normAutofit/>
          </a:bodyPr>
          <a:lstStyle/>
          <a:p>
            <a:fld id="{BA875541-8164-4CC7-9F2F-6F0C49BB858D}" type="slidenum">
              <a:rPr lang="en-US" smtClean="0"/>
              <a:t>53</a:t>
            </a:fld>
            <a:endParaRPr lang="en-US" dirty="0"/>
          </a:p>
        </p:txBody>
      </p:sp>
      <p:graphicFrame>
        <p:nvGraphicFramePr>
          <p:cNvPr id="5" name="Table 4"/>
          <p:cNvGraphicFramePr>
            <a:graphicFrameLocks noGrp="1"/>
          </p:cNvGraphicFramePr>
          <p:nvPr>
            <p:extLst/>
          </p:nvPr>
        </p:nvGraphicFramePr>
        <p:xfrm>
          <a:off x="228600" y="1727197"/>
          <a:ext cx="8763000" cy="4320685"/>
        </p:xfrm>
        <a:graphic>
          <a:graphicData uri="http://schemas.openxmlformats.org/drawingml/2006/table">
            <a:tbl>
              <a:tblPr firstRow="1" bandRow="1">
                <a:tableStyleId>{5C22544A-7EE6-4342-B048-85BDC9FD1C3A}</a:tableStyleId>
              </a:tblPr>
              <a:tblGrid>
                <a:gridCol w="1752600">
                  <a:extLst>
                    <a:ext uri="{9D8B030D-6E8A-4147-A177-3AD203B41FA5}">
                      <a16:colId xmlns="" xmlns:a16="http://schemas.microsoft.com/office/drawing/2014/main" val="20000"/>
                    </a:ext>
                  </a:extLst>
                </a:gridCol>
                <a:gridCol w="1752600">
                  <a:extLst>
                    <a:ext uri="{9D8B030D-6E8A-4147-A177-3AD203B41FA5}">
                      <a16:colId xmlns="" xmlns:a16="http://schemas.microsoft.com/office/drawing/2014/main" val="20001"/>
                    </a:ext>
                  </a:extLst>
                </a:gridCol>
                <a:gridCol w="1752600">
                  <a:extLst>
                    <a:ext uri="{9D8B030D-6E8A-4147-A177-3AD203B41FA5}">
                      <a16:colId xmlns="" xmlns:a16="http://schemas.microsoft.com/office/drawing/2014/main" val="20002"/>
                    </a:ext>
                  </a:extLst>
                </a:gridCol>
                <a:gridCol w="1752600">
                  <a:extLst>
                    <a:ext uri="{9D8B030D-6E8A-4147-A177-3AD203B41FA5}">
                      <a16:colId xmlns="" xmlns:a16="http://schemas.microsoft.com/office/drawing/2014/main" val="20003"/>
                    </a:ext>
                  </a:extLst>
                </a:gridCol>
                <a:gridCol w="1752600">
                  <a:extLst>
                    <a:ext uri="{9D8B030D-6E8A-4147-A177-3AD203B41FA5}">
                      <a16:colId xmlns="" xmlns:a16="http://schemas.microsoft.com/office/drawing/2014/main" val="20004"/>
                    </a:ext>
                  </a:extLst>
                </a:gridCol>
              </a:tblGrid>
              <a:tr h="360188">
                <a:tc>
                  <a:txBody>
                    <a:bodyPr/>
                    <a:lstStyle/>
                    <a:p>
                      <a:pPr algn="ctr"/>
                      <a:r>
                        <a:rPr lang="en-US" sz="2000" dirty="0" smtClean="0"/>
                        <a:t>1 (Low)</a:t>
                      </a:r>
                      <a:endParaRPr lang="en-US" sz="2000" dirty="0"/>
                    </a:p>
                  </a:txBody>
                  <a:tcPr marL="51435" marR="51435" marT="25718" marB="25718"/>
                </a:tc>
                <a:tc>
                  <a:txBody>
                    <a:bodyPr/>
                    <a:lstStyle/>
                    <a:p>
                      <a:pPr algn="ctr"/>
                      <a:r>
                        <a:rPr lang="en-US" sz="2000" dirty="0" smtClean="0"/>
                        <a:t>2</a:t>
                      </a:r>
                      <a:endParaRPr lang="en-US" sz="2000" dirty="0"/>
                    </a:p>
                  </a:txBody>
                  <a:tcPr marL="51435" marR="51435" marT="25718" marB="25718"/>
                </a:tc>
                <a:tc>
                  <a:txBody>
                    <a:bodyPr/>
                    <a:lstStyle/>
                    <a:p>
                      <a:pPr algn="ctr"/>
                      <a:r>
                        <a:rPr lang="en-US" sz="2000" dirty="0" smtClean="0"/>
                        <a:t>3 (Mid)</a:t>
                      </a:r>
                      <a:endParaRPr lang="en-US" sz="2000" dirty="0"/>
                    </a:p>
                  </a:txBody>
                  <a:tcPr marL="51435" marR="51435" marT="25718" marB="25718"/>
                </a:tc>
                <a:tc>
                  <a:txBody>
                    <a:bodyPr/>
                    <a:lstStyle/>
                    <a:p>
                      <a:pPr algn="ctr"/>
                      <a:r>
                        <a:rPr lang="en-US" sz="2000" dirty="0" smtClean="0"/>
                        <a:t>4</a:t>
                      </a:r>
                      <a:endParaRPr lang="en-US" sz="2000" dirty="0"/>
                    </a:p>
                  </a:txBody>
                  <a:tcPr marL="51435" marR="51435" marT="25718" marB="25718"/>
                </a:tc>
                <a:tc>
                  <a:txBody>
                    <a:bodyPr/>
                    <a:lstStyle/>
                    <a:p>
                      <a:pPr algn="ctr"/>
                      <a:r>
                        <a:rPr lang="en-US" sz="2000" dirty="0" smtClean="0"/>
                        <a:t>5 (High)</a:t>
                      </a:r>
                      <a:endParaRPr lang="en-US" sz="2000" dirty="0"/>
                    </a:p>
                  </a:txBody>
                  <a:tcPr marL="51435" marR="51435" marT="25718" marB="25718"/>
                </a:tc>
                <a:extLst>
                  <a:ext uri="{0D108BD9-81ED-4DB2-BD59-A6C34878D82A}">
                    <a16:rowId xmlns="" xmlns:a16="http://schemas.microsoft.com/office/drawing/2014/main" val="10000"/>
                  </a:ext>
                </a:extLst>
              </a:tr>
              <a:tr h="3960497">
                <a:tc>
                  <a:txBody>
                    <a:bodyPr/>
                    <a:lstStyle/>
                    <a:p>
                      <a:pPr marL="0" marR="0" algn="l">
                        <a:lnSpc>
                          <a:spcPct val="100000"/>
                        </a:lnSpc>
                        <a:spcBef>
                          <a:spcPts val="0"/>
                        </a:spcBef>
                        <a:spcAft>
                          <a:spcPts val="0"/>
                        </a:spcAft>
                      </a:pPr>
                      <a:r>
                        <a:rPr lang="en-US" sz="2000">
                          <a:effectLst/>
                          <a:latin typeface="+mn-lt"/>
                          <a:ea typeface="Cambria" charset="0"/>
                          <a:cs typeface="Times New Roman" charset="0"/>
                        </a:rPr>
                        <a:t>I can copy some familiar words, characters or phrases.</a:t>
                      </a:r>
                    </a:p>
                  </a:txBody>
                  <a:tcPr marL="68580" marR="68580" marT="0" marB="0"/>
                </a:tc>
                <a:tc>
                  <a:txBody>
                    <a:bodyPr/>
                    <a:lstStyle/>
                    <a:p>
                      <a:pPr marL="0" marR="0" algn="l">
                        <a:lnSpc>
                          <a:spcPct val="100000"/>
                        </a:lnSpc>
                        <a:spcBef>
                          <a:spcPts val="0"/>
                        </a:spcBef>
                        <a:spcAft>
                          <a:spcPts val="0"/>
                        </a:spcAft>
                      </a:pPr>
                      <a:r>
                        <a:rPr lang="en-US" sz="2000">
                          <a:effectLst/>
                          <a:latin typeface="+mn-lt"/>
                          <a:ea typeface="Cambria" charset="0"/>
                          <a:cs typeface="Times New Roman" charset="0"/>
                        </a:rPr>
                        <a:t>I can identify common things with words and phrases. </a:t>
                      </a:r>
                    </a:p>
                  </a:txBody>
                  <a:tcPr marL="68580" marR="68580" marT="0" marB="0"/>
                </a:tc>
                <a:tc>
                  <a:txBody>
                    <a:bodyPr/>
                    <a:lstStyle/>
                    <a:p>
                      <a:pPr marL="0" marR="0" algn="l">
                        <a:lnSpc>
                          <a:spcPct val="100000"/>
                        </a:lnSpc>
                        <a:spcBef>
                          <a:spcPts val="0"/>
                        </a:spcBef>
                        <a:spcAft>
                          <a:spcPts val="0"/>
                        </a:spcAft>
                      </a:pPr>
                      <a:r>
                        <a:rPr lang="en-US" sz="2000">
                          <a:effectLst/>
                          <a:latin typeface="+mn-lt"/>
                          <a:ea typeface="Cambria" charset="0"/>
                          <a:cs typeface="Times New Roman" charset="0"/>
                        </a:rPr>
                        <a:t>I can write a few things about myself or very familiar topics using memorized phrases and simple sentences.</a:t>
                      </a:r>
                    </a:p>
                  </a:txBody>
                  <a:tcPr marL="68580" marR="68580" marT="0" marB="0"/>
                </a:tc>
                <a:tc>
                  <a:txBody>
                    <a:bodyPr/>
                    <a:lstStyle/>
                    <a:p>
                      <a:pPr marL="0" marR="0" algn="l">
                        <a:lnSpc>
                          <a:spcPct val="100000"/>
                        </a:lnSpc>
                        <a:spcBef>
                          <a:spcPts val="0"/>
                        </a:spcBef>
                        <a:spcAft>
                          <a:spcPts val="0"/>
                        </a:spcAft>
                      </a:pPr>
                      <a:r>
                        <a:rPr lang="en-US" sz="2000">
                          <a:effectLst/>
                          <a:latin typeface="+mn-lt"/>
                          <a:ea typeface="Cambria" charset="0"/>
                          <a:cs typeface="Times New Roman" charset="0"/>
                        </a:rPr>
                        <a:t>I can write a number of things about myself or very familiar topics using simple sentences.</a:t>
                      </a:r>
                    </a:p>
                  </a:txBody>
                  <a:tcPr marL="68580" marR="68580" marT="0" marB="0"/>
                </a:tc>
                <a:tc>
                  <a:txBody>
                    <a:bodyPr/>
                    <a:lstStyle/>
                    <a:p>
                      <a:pPr marL="0" marR="0" algn="l">
                        <a:lnSpc>
                          <a:spcPct val="100000"/>
                        </a:lnSpc>
                        <a:spcBef>
                          <a:spcPts val="0"/>
                        </a:spcBef>
                        <a:spcAft>
                          <a:spcPts val="0"/>
                        </a:spcAft>
                      </a:pPr>
                      <a:r>
                        <a:rPr lang="en-US" sz="2000">
                          <a:effectLst/>
                          <a:latin typeface="+mn-lt"/>
                          <a:ea typeface="Cambria" charset="0"/>
                          <a:cs typeface="Times New Roman" charset="0"/>
                        </a:rPr>
                        <a:t>I can write briefly about familiar topics related to everyday life using a series of sentences.</a:t>
                      </a:r>
                    </a:p>
                  </a:txBody>
                  <a:tcPr marL="68580" marR="68580" marT="0" marB="0"/>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661985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dirty="0"/>
              <a:t>Performance Toward Proficiency</a:t>
            </a:r>
            <a:br>
              <a:rPr lang="en-US" sz="3600" dirty="0"/>
            </a:br>
            <a:r>
              <a:rPr lang="en-US" sz="3600" dirty="0"/>
              <a:t>Presentational Intermediate Range</a:t>
            </a:r>
          </a:p>
        </p:txBody>
      </p:sp>
      <p:sp>
        <p:nvSpPr>
          <p:cNvPr id="4" name="Slide Number Placeholder 3"/>
          <p:cNvSpPr>
            <a:spLocks noGrp="1"/>
          </p:cNvSpPr>
          <p:nvPr>
            <p:ph type="sldNum" sz="quarter" idx="12"/>
          </p:nvPr>
        </p:nvSpPr>
        <p:spPr/>
        <p:txBody>
          <a:bodyPr>
            <a:normAutofit/>
          </a:bodyPr>
          <a:lstStyle/>
          <a:p>
            <a:fld id="{BA875541-8164-4CC7-9F2F-6F0C49BB858D}" type="slidenum">
              <a:rPr lang="en-US" smtClean="0"/>
              <a:t>54</a:t>
            </a:fld>
            <a:endParaRPr lang="en-US" dirty="0"/>
          </a:p>
        </p:txBody>
      </p:sp>
      <p:graphicFrame>
        <p:nvGraphicFramePr>
          <p:cNvPr id="5" name="Table 4"/>
          <p:cNvGraphicFramePr>
            <a:graphicFrameLocks noGrp="1"/>
          </p:cNvGraphicFramePr>
          <p:nvPr>
            <p:extLst/>
          </p:nvPr>
        </p:nvGraphicFramePr>
        <p:xfrm>
          <a:off x="228600" y="1727197"/>
          <a:ext cx="8763000" cy="4776740"/>
        </p:xfrm>
        <a:graphic>
          <a:graphicData uri="http://schemas.openxmlformats.org/drawingml/2006/table">
            <a:tbl>
              <a:tblPr firstRow="1" bandRow="1">
                <a:tableStyleId>{5C22544A-7EE6-4342-B048-85BDC9FD1C3A}</a:tableStyleId>
              </a:tblPr>
              <a:tblGrid>
                <a:gridCol w="1644805">
                  <a:extLst>
                    <a:ext uri="{9D8B030D-6E8A-4147-A177-3AD203B41FA5}">
                      <a16:colId xmlns="" xmlns:a16="http://schemas.microsoft.com/office/drawing/2014/main" val="20000"/>
                    </a:ext>
                  </a:extLst>
                </a:gridCol>
                <a:gridCol w="1594624">
                  <a:extLst>
                    <a:ext uri="{9D8B030D-6E8A-4147-A177-3AD203B41FA5}">
                      <a16:colId xmlns="" xmlns:a16="http://schemas.microsoft.com/office/drawing/2014/main" val="20001"/>
                    </a:ext>
                  </a:extLst>
                </a:gridCol>
                <a:gridCol w="1773044">
                  <a:extLst>
                    <a:ext uri="{9D8B030D-6E8A-4147-A177-3AD203B41FA5}">
                      <a16:colId xmlns="" xmlns:a16="http://schemas.microsoft.com/office/drawing/2014/main" val="20002"/>
                    </a:ext>
                  </a:extLst>
                </a:gridCol>
                <a:gridCol w="1997927">
                  <a:extLst>
                    <a:ext uri="{9D8B030D-6E8A-4147-A177-3AD203B41FA5}">
                      <a16:colId xmlns="" xmlns:a16="http://schemas.microsoft.com/office/drawing/2014/main" val="20003"/>
                    </a:ext>
                  </a:extLst>
                </a:gridCol>
                <a:gridCol w="1752600">
                  <a:extLst>
                    <a:ext uri="{9D8B030D-6E8A-4147-A177-3AD203B41FA5}">
                      <a16:colId xmlns="" xmlns:a16="http://schemas.microsoft.com/office/drawing/2014/main" val="20004"/>
                    </a:ext>
                  </a:extLst>
                </a:gridCol>
              </a:tblGrid>
              <a:tr h="360188">
                <a:tc>
                  <a:txBody>
                    <a:bodyPr/>
                    <a:lstStyle/>
                    <a:p>
                      <a:pPr algn="ctr"/>
                      <a:r>
                        <a:rPr lang="en-US" sz="2000" dirty="0" smtClean="0"/>
                        <a:t>1 (Low)</a:t>
                      </a:r>
                      <a:endParaRPr lang="en-US" sz="2000" dirty="0"/>
                    </a:p>
                  </a:txBody>
                  <a:tcPr marL="51435" marR="51435" marT="25718" marB="25718"/>
                </a:tc>
                <a:tc>
                  <a:txBody>
                    <a:bodyPr/>
                    <a:lstStyle/>
                    <a:p>
                      <a:pPr algn="ctr"/>
                      <a:r>
                        <a:rPr lang="en-US" sz="2000" dirty="0" smtClean="0"/>
                        <a:t>2</a:t>
                      </a:r>
                      <a:endParaRPr lang="en-US" sz="2000" dirty="0"/>
                    </a:p>
                  </a:txBody>
                  <a:tcPr marL="51435" marR="51435" marT="25718" marB="25718"/>
                </a:tc>
                <a:tc>
                  <a:txBody>
                    <a:bodyPr/>
                    <a:lstStyle/>
                    <a:p>
                      <a:pPr algn="ctr"/>
                      <a:r>
                        <a:rPr lang="en-US" sz="2000" dirty="0" smtClean="0"/>
                        <a:t>3 (Mid)</a:t>
                      </a:r>
                      <a:endParaRPr lang="en-US" sz="2000" dirty="0"/>
                    </a:p>
                  </a:txBody>
                  <a:tcPr marL="51435" marR="51435" marT="25718" marB="25718"/>
                </a:tc>
                <a:tc>
                  <a:txBody>
                    <a:bodyPr/>
                    <a:lstStyle/>
                    <a:p>
                      <a:pPr algn="ctr"/>
                      <a:r>
                        <a:rPr lang="en-US" sz="2000" dirty="0" smtClean="0"/>
                        <a:t>4</a:t>
                      </a:r>
                      <a:endParaRPr lang="en-US" sz="2000" dirty="0"/>
                    </a:p>
                  </a:txBody>
                  <a:tcPr marL="51435" marR="51435" marT="25718" marB="25718"/>
                </a:tc>
                <a:tc>
                  <a:txBody>
                    <a:bodyPr/>
                    <a:lstStyle/>
                    <a:p>
                      <a:pPr algn="ctr"/>
                      <a:r>
                        <a:rPr lang="en-US" sz="2000" dirty="0" smtClean="0"/>
                        <a:t>5 (High)</a:t>
                      </a:r>
                      <a:endParaRPr lang="en-US" sz="2000" dirty="0"/>
                    </a:p>
                  </a:txBody>
                  <a:tcPr marL="51435" marR="51435" marT="25718" marB="25718"/>
                </a:tc>
                <a:extLst>
                  <a:ext uri="{0D108BD9-81ED-4DB2-BD59-A6C34878D82A}">
                    <a16:rowId xmlns="" xmlns:a16="http://schemas.microsoft.com/office/drawing/2014/main" val="10000"/>
                  </a:ext>
                </a:extLst>
              </a:tr>
              <a:tr h="3960497">
                <a:tc>
                  <a:txBody>
                    <a:bodyPr/>
                    <a:lstStyle/>
                    <a:p>
                      <a:pPr marL="0" marR="0" algn="l">
                        <a:lnSpc>
                          <a:spcPct val="115000"/>
                        </a:lnSpc>
                        <a:spcBef>
                          <a:spcPts val="0"/>
                        </a:spcBef>
                        <a:spcAft>
                          <a:spcPts val="0"/>
                        </a:spcAft>
                      </a:pPr>
                      <a:r>
                        <a:rPr lang="en-US" sz="1800">
                          <a:effectLst/>
                          <a:latin typeface="Cambria" charset="0"/>
                          <a:ea typeface="Cambria" charset="0"/>
                          <a:cs typeface="Times New Roman" charset="0"/>
                        </a:rPr>
                        <a:t>I can write about familiar topics and experiences using a series of  sentences with some details.</a:t>
                      </a:r>
                    </a:p>
                  </a:txBody>
                  <a:tcPr marL="68580" marR="68580" marT="0" marB="0"/>
                </a:tc>
                <a:tc>
                  <a:txBody>
                    <a:bodyPr/>
                    <a:lstStyle/>
                    <a:p>
                      <a:pPr marL="0" marR="0" algn="l">
                        <a:spcBef>
                          <a:spcPts val="0"/>
                        </a:spcBef>
                        <a:spcAft>
                          <a:spcPts val="0"/>
                        </a:spcAft>
                      </a:pPr>
                      <a:r>
                        <a:rPr lang="en-US" sz="1800">
                          <a:effectLst/>
                          <a:latin typeface="Cambria" charset="0"/>
                          <a:ea typeface="Cambria" charset="0"/>
                          <a:cs typeface="Times New Roman" charset="0"/>
                        </a:rPr>
                        <a:t>I can write to express personal opinions, describe, and narrate on topics of personal interest using connected   sentences with many details.</a:t>
                      </a:r>
                    </a:p>
                  </a:txBody>
                  <a:tcPr marL="68580" marR="68580" marT="0" marB="0"/>
                </a:tc>
                <a:tc>
                  <a:txBody>
                    <a:bodyPr/>
                    <a:lstStyle/>
                    <a:p>
                      <a:pPr marL="0" marR="0" algn="l">
                        <a:lnSpc>
                          <a:spcPct val="115000"/>
                        </a:lnSpc>
                        <a:spcBef>
                          <a:spcPts val="0"/>
                        </a:spcBef>
                        <a:spcAft>
                          <a:spcPts val="0"/>
                        </a:spcAft>
                      </a:pPr>
                      <a:r>
                        <a:rPr lang="en-US" sz="1800">
                          <a:effectLst/>
                          <a:latin typeface="Cambria" charset="0"/>
                          <a:ea typeface="Cambria" charset="0"/>
                          <a:cs typeface="Times New Roman" charset="0"/>
                        </a:rPr>
                        <a:t>I can write about my daily life, interests, and experiences using connected sentences; write a description or story, using sequencing and transition words to form loosely structured paragraphs.</a:t>
                      </a:r>
                    </a:p>
                  </a:txBody>
                  <a:tcPr marL="68580" marR="68580" marT="0" marB="0"/>
                </a:tc>
                <a:tc>
                  <a:txBody>
                    <a:bodyPr/>
                    <a:lstStyle/>
                    <a:p>
                      <a:pPr marL="0" marR="0" algn="l">
                        <a:lnSpc>
                          <a:spcPct val="115000"/>
                        </a:lnSpc>
                        <a:spcBef>
                          <a:spcPts val="0"/>
                        </a:spcBef>
                        <a:spcAft>
                          <a:spcPts val="0"/>
                        </a:spcAft>
                      </a:pPr>
                      <a:r>
                        <a:rPr lang="en-US" sz="1800">
                          <a:effectLst/>
                          <a:latin typeface="Cambria" charset="0"/>
                          <a:ea typeface="Cambria" charset="0"/>
                          <a:cs typeface="Times New Roman" charset="0"/>
                        </a:rPr>
                        <a:t>I can write short communications, narratives, descriptions or explanations on familiar topics; use sequence and transition words to connect sentences into paragraphs; write about events in different time frames.</a:t>
                      </a:r>
                    </a:p>
                  </a:txBody>
                  <a:tcPr marL="68580" marR="68580" marT="0" marB="0"/>
                </a:tc>
                <a:tc>
                  <a:txBody>
                    <a:bodyPr/>
                    <a:lstStyle/>
                    <a:p>
                      <a:pPr marL="0" marR="0" algn="l">
                        <a:lnSpc>
                          <a:spcPct val="115000"/>
                        </a:lnSpc>
                        <a:spcBef>
                          <a:spcPts val="0"/>
                        </a:spcBef>
                        <a:spcAft>
                          <a:spcPts val="0"/>
                        </a:spcAft>
                      </a:pPr>
                      <a:r>
                        <a:rPr lang="en-US" sz="1800">
                          <a:effectLst/>
                          <a:latin typeface="Cambria" charset="0"/>
                          <a:ea typeface="Cambria" charset="0"/>
                          <a:cs typeface="Times New Roman" charset="0"/>
                        </a:rPr>
                        <a:t>I can write to meet my personal and some academic writing needs; narrate and describe in three time frames; combine and link sentences into cohesive paragraphs. </a:t>
                      </a:r>
                    </a:p>
                  </a:txBody>
                  <a:tcPr marL="68580" marR="68580" marT="0" marB="0"/>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15698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792" y="226032"/>
            <a:ext cx="8309905" cy="5983133"/>
          </a:xfrm>
        </p:spPr>
      </p:pic>
      <p:sp>
        <p:nvSpPr>
          <p:cNvPr id="2" name="Slide Number Placeholder 1"/>
          <p:cNvSpPr>
            <a:spLocks noGrp="1"/>
          </p:cNvSpPr>
          <p:nvPr>
            <p:ph type="sldNum" sz="quarter" idx="12"/>
          </p:nvPr>
        </p:nvSpPr>
        <p:spPr/>
        <p:txBody>
          <a:bodyPr/>
          <a:lstStyle/>
          <a:p>
            <a:fld id="{6D22F896-40B5-4ADD-8801-0D06FADFA095}" type="slidenum">
              <a:rPr lang="en-US" smtClean="0"/>
              <a:t>55</a:t>
            </a:fld>
            <a:endParaRPr lang="en-US" dirty="0"/>
          </a:p>
        </p:txBody>
      </p:sp>
    </p:spTree>
    <p:extLst>
      <p:ext uri="{BB962C8B-B14F-4D97-AF65-F5344CB8AC3E}">
        <p14:creationId xmlns:p14="http://schemas.microsoft.com/office/powerpoint/2010/main" val="6510404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Getting Started</a:t>
            </a:r>
            <a:br>
              <a:rPr lang="en-US"/>
            </a:br>
            <a:r>
              <a:rPr lang="en-US" sz="3600"/>
              <a:t>What is involved in learning a language?</a:t>
            </a:r>
          </a:p>
        </p:txBody>
      </p:sp>
      <p:sp>
        <p:nvSpPr>
          <p:cNvPr id="4" name="Content Placeholder 3"/>
          <p:cNvSpPr>
            <a:spLocks noGrp="1"/>
          </p:cNvSpPr>
          <p:nvPr>
            <p:ph sz="quarter" idx="1"/>
          </p:nvPr>
        </p:nvSpPr>
        <p:spPr>
          <a:xfrm>
            <a:off x="265043" y="1600199"/>
            <a:ext cx="8719931" cy="4654827"/>
          </a:xfrm>
        </p:spPr>
        <p:txBody>
          <a:bodyPr>
            <a:noAutofit/>
          </a:bodyPr>
          <a:lstStyle/>
          <a:p>
            <a:pPr marL="0" indent="0">
              <a:buNone/>
            </a:pPr>
            <a:r>
              <a:rPr lang="en-US" sz="2000"/>
              <a:t>The beginning of school is an opportunity to introduce students to the concept of learning another language while also beginning to learn some of the initial language concepts of Unit 1.  Students will be immersed in the target language for the majority of class time, but will also have the opportunity to explore the concept of learning a new language in English. They will be able to set personal language goals in terms of proficiency and be able to identify the modes of communication. They will also explore products, practices and perspectives of US culture to gain an understanding of stereotypes. They will be able to verbalize reasons for learning a language and one or two strategies that might make language learning easier for them. They will become familiar with the target language that is needed to conduct class in the target language.  Students continue to work with these concepts and the language needed for the classroom over the first quarter of the year. </a:t>
            </a:r>
          </a:p>
        </p:txBody>
      </p:sp>
      <p:sp>
        <p:nvSpPr>
          <p:cNvPr id="5" name="Slide Number Placeholder 4"/>
          <p:cNvSpPr>
            <a:spLocks noGrp="1"/>
          </p:cNvSpPr>
          <p:nvPr>
            <p:ph type="sldNum" sz="quarter" idx="12"/>
          </p:nvPr>
        </p:nvSpPr>
        <p:spPr/>
        <p:txBody>
          <a:bodyPr/>
          <a:lstStyle/>
          <a:p>
            <a:fld id="{6D22F896-40B5-4ADD-8801-0D06FADFA095}" type="slidenum">
              <a:rPr lang="en-US" smtClean="0"/>
              <a:t>56</a:t>
            </a:fld>
            <a:endParaRPr lang="en-US" dirty="0"/>
          </a:p>
        </p:txBody>
      </p:sp>
    </p:spTree>
    <p:extLst>
      <p:ext uri="{BB962C8B-B14F-4D97-AF65-F5344CB8AC3E}">
        <p14:creationId xmlns:p14="http://schemas.microsoft.com/office/powerpoint/2010/main" val="6977651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96435" y="140122"/>
            <a:ext cx="4553005" cy="6443082"/>
          </a:xfrm>
        </p:spPr>
      </p:pic>
      <p:sp>
        <p:nvSpPr>
          <p:cNvPr id="2" name="Slide Number Placeholder 1"/>
          <p:cNvSpPr>
            <a:spLocks noGrp="1"/>
          </p:cNvSpPr>
          <p:nvPr>
            <p:ph type="sldNum" sz="quarter" idx="12"/>
          </p:nvPr>
        </p:nvSpPr>
        <p:spPr/>
        <p:txBody>
          <a:bodyPr/>
          <a:lstStyle/>
          <a:p>
            <a:fld id="{6D22F896-40B5-4ADD-8801-0D06FADFA095}" type="slidenum">
              <a:rPr lang="en-US" smtClean="0"/>
              <a:t>57</a:t>
            </a:fld>
            <a:endParaRPr lang="en-US" dirty="0"/>
          </a:p>
        </p:txBody>
      </p:sp>
    </p:spTree>
    <p:extLst>
      <p:ext uri="{BB962C8B-B14F-4D97-AF65-F5344CB8AC3E}">
        <p14:creationId xmlns:p14="http://schemas.microsoft.com/office/powerpoint/2010/main" val="13890825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6838"/>
            <a:ext cx="7886700" cy="1325563"/>
          </a:xfrm>
        </p:spPr>
        <p:txBody>
          <a:bodyPr>
            <a:normAutofit/>
          </a:bodyPr>
          <a:lstStyle/>
          <a:p>
            <a:pPr algn="ctr"/>
            <a:r>
              <a:rPr lang="en-US" b="1">
                <a:solidFill>
                  <a:schemeClr val="accent3">
                    <a:lumMod val="40000"/>
                    <a:lumOff val="60000"/>
                  </a:schemeClr>
                </a:solidFill>
              </a:rPr>
              <a:t>Global Citizenship</a:t>
            </a:r>
            <a:r>
              <a:rPr lang="en-US">
                <a:solidFill>
                  <a:schemeClr val="accent3">
                    <a:lumMod val="40000"/>
                    <a:lumOff val="60000"/>
                  </a:schemeClr>
                </a:solidFill>
              </a:rPr>
              <a:t/>
            </a:r>
            <a:br>
              <a:rPr lang="en-US">
                <a:solidFill>
                  <a:schemeClr val="accent3">
                    <a:lumMod val="40000"/>
                    <a:lumOff val="60000"/>
                  </a:schemeClr>
                </a:solidFill>
              </a:rPr>
            </a:br>
            <a:r>
              <a:rPr lang="en-US" sz="2000">
                <a:solidFill>
                  <a:schemeClr val="accent3">
                    <a:lumMod val="40000"/>
                    <a:lumOff val="60000"/>
                  </a:schemeClr>
                </a:solidFill>
              </a:rPr>
              <a:t>Portfolio Project</a:t>
            </a:r>
          </a:p>
        </p:txBody>
      </p:sp>
      <p:sp>
        <p:nvSpPr>
          <p:cNvPr id="3" name="Content Placeholder 2"/>
          <p:cNvSpPr>
            <a:spLocks noGrp="1"/>
          </p:cNvSpPr>
          <p:nvPr>
            <p:ph idx="1"/>
          </p:nvPr>
        </p:nvSpPr>
        <p:spPr>
          <a:xfrm>
            <a:off x="317500" y="1270001"/>
            <a:ext cx="8585200" cy="4781550"/>
          </a:xfrm>
        </p:spPr>
        <p:txBody>
          <a:bodyPr>
            <a:noAutofit/>
          </a:bodyPr>
          <a:lstStyle/>
          <a:p>
            <a:pPr marL="0" indent="0">
              <a:lnSpc>
                <a:spcPct val="100000"/>
              </a:lnSpc>
              <a:spcBef>
                <a:spcPts val="0"/>
              </a:spcBef>
              <a:buNone/>
            </a:pPr>
            <a:r>
              <a:rPr lang="en-US" sz="2000"/>
              <a:t>You are an exchange student from ___________ and have the unique opportunity to spend a year in ________.  As an ambassador for your country and city, you will be sharing lots of information with other students in your new area. </a:t>
            </a:r>
          </a:p>
          <a:p>
            <a:pPr marL="0" indent="0">
              <a:lnSpc>
                <a:spcPct val="100000"/>
              </a:lnSpc>
              <a:spcBef>
                <a:spcPts val="150"/>
              </a:spcBef>
              <a:buNone/>
            </a:pPr>
            <a:r>
              <a:rPr lang="en-US" sz="2000"/>
              <a:t> </a:t>
            </a:r>
          </a:p>
          <a:p>
            <a:pPr marL="0" indent="0">
              <a:lnSpc>
                <a:spcPct val="100000"/>
              </a:lnSpc>
              <a:spcBef>
                <a:spcPts val="0"/>
              </a:spcBef>
              <a:buNone/>
            </a:pPr>
            <a:r>
              <a:rPr lang="en-US" sz="2000"/>
              <a:t>This will be a project that continues throughout the year and you will be adding new information with each unit of study. This project will count as a summative presentational grade each quarter and will be assessed using the presentational rubric. You will share information about your city and country with others by organizing this information in a digital format. Options include powerpoint, prezzi, shutterfly and other digital formats that might be of interest to you. </a:t>
            </a:r>
          </a:p>
          <a:p>
            <a:pPr marL="0" indent="0">
              <a:lnSpc>
                <a:spcPct val="100000"/>
              </a:lnSpc>
              <a:spcBef>
                <a:spcPts val="150"/>
              </a:spcBef>
              <a:buNone/>
            </a:pPr>
            <a:r>
              <a:rPr lang="en-US" sz="2000"/>
              <a:t> </a:t>
            </a:r>
          </a:p>
          <a:p>
            <a:pPr marL="0" indent="0">
              <a:lnSpc>
                <a:spcPct val="100000"/>
              </a:lnSpc>
              <a:spcBef>
                <a:spcPts val="0"/>
              </a:spcBef>
              <a:buNone/>
            </a:pPr>
            <a:r>
              <a:rPr lang="en-US" sz="2000"/>
              <a:t>All cities and/or countries will be assigned first come, first served. Beginning the day after the project is discussed, you may submit your request giving your reasons for wanting to be an exchange student from a particular city. If more than one student requests the same destination, the student with the better reasons will have that destination. </a:t>
            </a:r>
          </a:p>
        </p:txBody>
      </p:sp>
      <p:sp>
        <p:nvSpPr>
          <p:cNvPr id="5" name="Slide Number Placeholder 4"/>
          <p:cNvSpPr>
            <a:spLocks noGrp="1"/>
          </p:cNvSpPr>
          <p:nvPr>
            <p:ph type="sldNum" sz="quarter" idx="12"/>
          </p:nvPr>
        </p:nvSpPr>
        <p:spPr/>
        <p:txBody>
          <a:bodyPr/>
          <a:lstStyle/>
          <a:p>
            <a:fld id="{D57F1E4F-1CFF-5643-939E-02111984F565}" type="slidenum">
              <a:rPr lang="en-US" smtClean="0"/>
              <a:t>58</a:t>
            </a:fld>
            <a:endParaRPr lang="en-US" dirty="0"/>
          </a:p>
        </p:txBody>
      </p:sp>
    </p:spTree>
    <p:extLst>
      <p:ext uri="{BB962C8B-B14F-4D97-AF65-F5344CB8AC3E}">
        <p14:creationId xmlns:p14="http://schemas.microsoft.com/office/powerpoint/2010/main" val="8556438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Belonging: Family and Friendship</a:t>
            </a:r>
            <a:br>
              <a:rPr lang="en-US" dirty="0" smtClean="0"/>
            </a:br>
            <a:r>
              <a:rPr lang="en-US" sz="2400" dirty="0" smtClean="0"/>
              <a:t>How am I connected to others? </a:t>
            </a:r>
            <a:endParaRPr lang="en-US" sz="2400" dirty="0"/>
          </a:p>
        </p:txBody>
      </p:sp>
      <p:sp>
        <p:nvSpPr>
          <p:cNvPr id="5" name="Content Placeholder 4"/>
          <p:cNvSpPr>
            <a:spLocks noGrp="1"/>
          </p:cNvSpPr>
          <p:nvPr>
            <p:ph idx="1"/>
          </p:nvPr>
        </p:nvSpPr>
        <p:spPr/>
        <p:txBody>
          <a:bodyPr>
            <a:normAutofit fontScale="92500" lnSpcReduction="10000"/>
          </a:bodyPr>
          <a:lstStyle/>
          <a:p>
            <a:pPr marL="0" lvl="0" indent="0">
              <a:buNone/>
            </a:pPr>
            <a:r>
              <a:rPr lang="en-US" u="none" strike="noStrike" dirty="0" smtClean="0">
                <a:effectLst/>
              </a:rPr>
              <a:t>Learners will be able to: </a:t>
            </a:r>
          </a:p>
          <a:p>
            <a:pPr lvl="1"/>
            <a:r>
              <a:rPr lang="en-US" u="none" strike="noStrike" dirty="0" smtClean="0">
                <a:effectLst/>
              </a:rPr>
              <a:t>introduce </a:t>
            </a:r>
            <a:r>
              <a:rPr lang="en-US" u="none" strike="noStrike" dirty="0">
                <a:effectLst/>
              </a:rPr>
              <a:t>themselves and exchange personal information in culturally appropriate ways</a:t>
            </a:r>
          </a:p>
          <a:p>
            <a:pPr lvl="1"/>
            <a:r>
              <a:rPr lang="en-US" u="none" strike="noStrike" dirty="0">
                <a:effectLst/>
              </a:rPr>
              <a:t>define family; identify their relationship to family members and friends</a:t>
            </a:r>
          </a:p>
          <a:p>
            <a:pPr lvl="1"/>
            <a:r>
              <a:rPr lang="en-US" u="none" strike="noStrike" dirty="0">
                <a:effectLst/>
              </a:rPr>
              <a:t>talk about activities they like and don’t like to do with family and friends and compare what their family does to how family and friends in other cultures spend their time.</a:t>
            </a:r>
          </a:p>
          <a:p>
            <a:pPr lvl="1"/>
            <a:r>
              <a:rPr lang="en-US" u="none" strike="noStrike" dirty="0">
                <a:effectLst/>
              </a:rPr>
              <a:t>access information on the Internet free-time activities in target culture communities in order to determine which activities several communities have in common.</a:t>
            </a:r>
          </a:p>
          <a:p>
            <a:pPr lvl="1"/>
            <a:r>
              <a:rPr lang="en-US" u="none" strike="noStrike" dirty="0">
                <a:effectLst/>
              </a:rPr>
              <a:t>describe family, friends and pets commenting on physical and personality traits</a:t>
            </a:r>
          </a:p>
          <a:p>
            <a:pPr lvl="1"/>
            <a:r>
              <a:rPr lang="en-US" u="none" strike="noStrike" dirty="0" smtClean="0">
                <a:effectLst/>
              </a:rPr>
              <a:t>explain </a:t>
            </a:r>
            <a:r>
              <a:rPr lang="en-US" u="none" strike="noStrike" dirty="0">
                <a:effectLst/>
              </a:rPr>
              <a:t>important celebrations/traditions in your family or culture</a:t>
            </a:r>
          </a:p>
          <a:p>
            <a:pPr lvl="1"/>
            <a:r>
              <a:rPr lang="en-US" dirty="0"/>
              <a:t>explain why we all need family and friends and why it is a basic right for children</a:t>
            </a:r>
            <a:endParaRPr lang="en-US" u="none" strike="noStrike" dirty="0">
              <a:effectLst/>
            </a:endParaRPr>
          </a:p>
          <a:p>
            <a:endParaRPr lang="en-US" dirty="0"/>
          </a:p>
        </p:txBody>
      </p:sp>
      <p:sp>
        <p:nvSpPr>
          <p:cNvPr id="2" name="Slide Number Placeholder 1"/>
          <p:cNvSpPr>
            <a:spLocks noGrp="1"/>
          </p:cNvSpPr>
          <p:nvPr>
            <p:ph type="sldNum" sz="quarter" idx="12"/>
          </p:nvPr>
        </p:nvSpPr>
        <p:spPr/>
        <p:txBody>
          <a:bodyPr/>
          <a:lstStyle/>
          <a:p>
            <a:fld id="{6D22F896-40B5-4ADD-8801-0D06FADFA095}" type="slidenum">
              <a:rPr lang="en-US" smtClean="0"/>
              <a:t>59</a:t>
            </a:fld>
            <a:endParaRPr lang="en-US" dirty="0"/>
          </a:p>
        </p:txBody>
      </p:sp>
    </p:spTree>
    <p:extLst>
      <p:ext uri="{BB962C8B-B14F-4D97-AF65-F5344CB8AC3E}">
        <p14:creationId xmlns:p14="http://schemas.microsoft.com/office/powerpoint/2010/main" val="390967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4"/>
          <p:cNvSpPr>
            <a:spLocks noGrp="1" noChangeArrowheads="1"/>
          </p:cNvSpPr>
          <p:nvPr>
            <p:ph type="title"/>
          </p:nvPr>
        </p:nvSpPr>
        <p:spPr/>
        <p:txBody>
          <a:bodyPr>
            <a:normAutofit/>
          </a:bodyPr>
          <a:lstStyle/>
          <a:p>
            <a:pPr eaLnBrk="1" fontAlgn="auto" hangingPunct="1">
              <a:spcAft>
                <a:spcPts val="0"/>
              </a:spcAft>
              <a:defRPr/>
            </a:pPr>
            <a:r>
              <a:rPr lang="en-US" dirty="0">
                <a:solidFill>
                  <a:schemeClr val="tx1">
                    <a:lumMod val="95000"/>
                  </a:schemeClr>
                </a:solidFill>
                <a:ea typeface="+mj-ea"/>
                <a:cs typeface="+mj-cs"/>
              </a:rPr>
              <a:t>Setting </a:t>
            </a:r>
            <a:r>
              <a:rPr lang="en-US" dirty="0" smtClean="0">
                <a:solidFill>
                  <a:schemeClr val="tx1">
                    <a:lumMod val="95000"/>
                  </a:schemeClr>
                </a:solidFill>
              </a:rPr>
              <a:t>Lesson Goals</a:t>
            </a:r>
            <a:endParaRPr lang="en-US" dirty="0">
              <a:solidFill>
                <a:schemeClr val="tx1">
                  <a:lumMod val="95000"/>
                </a:schemeClr>
              </a:solidFill>
            </a:endParaRPr>
          </a:p>
        </p:txBody>
      </p:sp>
      <p:sp>
        <p:nvSpPr>
          <p:cNvPr id="148482" name="Rectangle 2"/>
          <p:cNvSpPr>
            <a:spLocks noGrp="1" noChangeArrowheads="1"/>
          </p:cNvSpPr>
          <p:nvPr>
            <p:ph sz="quarter" idx="1"/>
          </p:nvPr>
        </p:nvSpPr>
        <p:spPr>
          <a:xfrm>
            <a:off x="409448" y="1600200"/>
            <a:ext cx="8153400" cy="4495800"/>
          </a:xfrm>
        </p:spPr>
        <p:txBody>
          <a:bodyPr/>
          <a:lstStyle/>
          <a:p>
            <a:pPr eaLnBrk="1" hangingPunct="1">
              <a:lnSpc>
                <a:spcPct val="90000"/>
              </a:lnSpc>
              <a:buClr>
                <a:schemeClr val="tx1"/>
              </a:buClr>
            </a:pPr>
            <a:endParaRPr lang="en-US" sz="2400">
              <a:ea typeface="ＭＳ Ｐゴシック" pitchFamily="-1" charset="-128"/>
              <a:cs typeface="ＭＳ Ｐゴシック" pitchFamily="-1" charset="-128"/>
            </a:endParaRPr>
          </a:p>
          <a:p>
            <a:pPr eaLnBrk="1" hangingPunct="1">
              <a:lnSpc>
                <a:spcPct val="90000"/>
              </a:lnSpc>
              <a:buClr>
                <a:schemeClr val="tx1"/>
              </a:buClr>
            </a:pPr>
            <a:endParaRPr lang="en-US" sz="2400">
              <a:ea typeface="ＭＳ Ｐゴシック" pitchFamily="-1" charset="-128"/>
              <a:cs typeface="ＭＳ Ｐゴシック" pitchFamily="-1" charset="-128"/>
            </a:endParaRPr>
          </a:p>
          <a:p>
            <a:pPr eaLnBrk="1" hangingPunct="1">
              <a:lnSpc>
                <a:spcPct val="90000"/>
              </a:lnSpc>
              <a:buClr>
                <a:schemeClr val="tx1"/>
              </a:buClr>
            </a:pPr>
            <a:r>
              <a:rPr lang="en-US" sz="2400">
                <a:ea typeface="ＭＳ Ｐゴシック" pitchFamily="-1" charset="-128"/>
                <a:cs typeface="ＭＳ Ｐゴシック" pitchFamily="-1" charset="-128"/>
              </a:rPr>
              <a:t>Bell ringer</a:t>
            </a:r>
          </a:p>
          <a:p>
            <a:pPr eaLnBrk="1" hangingPunct="1">
              <a:lnSpc>
                <a:spcPct val="90000"/>
              </a:lnSpc>
              <a:buClr>
                <a:schemeClr val="tx1"/>
              </a:buClr>
            </a:pPr>
            <a:r>
              <a:rPr lang="en-US" sz="2400">
                <a:ea typeface="ＭＳ Ｐゴシック" pitchFamily="-1" charset="-128"/>
                <a:cs typeface="ＭＳ Ｐゴシック" pitchFamily="-1" charset="-128"/>
              </a:rPr>
              <a:t>Interpersonal Conversation</a:t>
            </a:r>
          </a:p>
          <a:p>
            <a:pPr eaLnBrk="1" hangingPunct="1">
              <a:lnSpc>
                <a:spcPct val="90000"/>
              </a:lnSpc>
              <a:buClr>
                <a:schemeClr val="tx1"/>
              </a:buClr>
            </a:pPr>
            <a:r>
              <a:rPr lang="en-US" sz="2400">
                <a:ea typeface="ＭＳ Ｐゴシック" pitchFamily="-1" charset="-128"/>
                <a:cs typeface="ＭＳ Ｐゴシック" pitchFamily="-1" charset="-128"/>
              </a:rPr>
              <a:t>Quick write</a:t>
            </a:r>
          </a:p>
          <a:p>
            <a:pPr eaLnBrk="1" hangingPunct="1">
              <a:lnSpc>
                <a:spcPct val="90000"/>
              </a:lnSpc>
              <a:buClr>
                <a:schemeClr val="tx1"/>
              </a:buClr>
            </a:pPr>
            <a:r>
              <a:rPr lang="en-US" sz="2400">
                <a:ea typeface="ＭＳ Ｐゴシック" pitchFamily="-1" charset="-128"/>
                <a:cs typeface="ＭＳ Ｐゴシック" pitchFamily="-1" charset="-128"/>
              </a:rPr>
              <a:t>Compare and contrast</a:t>
            </a:r>
          </a:p>
          <a:p>
            <a:pPr eaLnBrk="1" hangingPunct="1">
              <a:lnSpc>
                <a:spcPct val="90000"/>
              </a:lnSpc>
              <a:buClr>
                <a:schemeClr val="tx1"/>
              </a:buClr>
            </a:pPr>
            <a:r>
              <a:rPr lang="en-US" sz="2400">
                <a:ea typeface="ＭＳ Ｐゴシック" pitchFamily="-1" charset="-128"/>
                <a:cs typeface="ＭＳ Ｐゴシック" pitchFamily="-1" charset="-128"/>
              </a:rPr>
              <a:t>Reading</a:t>
            </a:r>
          </a:p>
          <a:p>
            <a:pPr eaLnBrk="1" hangingPunct="1">
              <a:lnSpc>
                <a:spcPct val="90000"/>
              </a:lnSpc>
              <a:buClr>
                <a:schemeClr val="tx1"/>
              </a:buClr>
            </a:pPr>
            <a:r>
              <a:rPr lang="en-US" sz="2400">
                <a:ea typeface="ＭＳ Ｐゴシック" pitchFamily="-1" charset="-128"/>
                <a:cs typeface="ＭＳ Ｐゴシック" pitchFamily="-1" charset="-128"/>
              </a:rPr>
              <a:t>Analyze data</a:t>
            </a:r>
          </a:p>
          <a:p>
            <a:pPr eaLnBrk="1" hangingPunct="1">
              <a:lnSpc>
                <a:spcPct val="90000"/>
              </a:lnSpc>
              <a:buClr>
                <a:schemeClr val="tx1"/>
              </a:buClr>
            </a:pPr>
            <a:r>
              <a:rPr lang="en-US" sz="2400">
                <a:ea typeface="ＭＳ Ｐゴシック" pitchFamily="-1" charset="-128"/>
                <a:cs typeface="ＭＳ Ｐゴシック" pitchFamily="-1" charset="-128"/>
              </a:rPr>
              <a:t>Homework </a:t>
            </a:r>
          </a:p>
          <a:p>
            <a:pPr eaLnBrk="1" hangingPunct="1">
              <a:lnSpc>
                <a:spcPct val="90000"/>
              </a:lnSpc>
            </a:pPr>
            <a:endParaRPr lang="en-US" sz="2400">
              <a:ea typeface="ＭＳ Ｐゴシック" pitchFamily="-1" charset="-128"/>
              <a:cs typeface="ＭＳ Ｐゴシック" pitchFamily="-1" charset="-128"/>
            </a:endParaRPr>
          </a:p>
        </p:txBody>
      </p:sp>
      <p:sp>
        <p:nvSpPr>
          <p:cNvPr id="148485" name="Rectangle 6"/>
          <p:cNvSpPr>
            <a:spLocks noChangeArrowheads="1"/>
          </p:cNvSpPr>
          <p:nvPr/>
        </p:nvSpPr>
        <p:spPr bwMode="auto">
          <a:xfrm>
            <a:off x="317499" y="2057400"/>
            <a:ext cx="4254313" cy="4114800"/>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sp>
        <p:nvSpPr>
          <p:cNvPr id="7" name="TextBox 6"/>
          <p:cNvSpPr txBox="1"/>
          <p:nvPr/>
        </p:nvSpPr>
        <p:spPr>
          <a:xfrm>
            <a:off x="4964437" y="2590800"/>
            <a:ext cx="3499876" cy="1569660"/>
          </a:xfrm>
          <a:prstGeom prst="rect">
            <a:avLst/>
          </a:prstGeom>
          <a:noFill/>
        </p:spPr>
        <p:txBody>
          <a:bodyPr wrap="none" rtlCol="0">
            <a:spAutoFit/>
          </a:bodyPr>
          <a:lstStyle/>
          <a:p>
            <a:pPr algn="ctr"/>
            <a:r>
              <a:rPr lang="en-US" sz="3200" dirty="0">
                <a:solidFill>
                  <a:schemeClr val="tx1">
                    <a:lumMod val="95000"/>
                  </a:schemeClr>
                </a:solidFill>
              </a:rPr>
              <a:t>What are the </a:t>
            </a:r>
          </a:p>
          <a:p>
            <a:pPr algn="ctr"/>
            <a:r>
              <a:rPr lang="en-US" sz="3200" dirty="0" smtClean="0">
                <a:solidFill>
                  <a:schemeClr val="tx1">
                    <a:lumMod val="95000"/>
                  </a:schemeClr>
                </a:solidFill>
              </a:rPr>
              <a:t>goals</a:t>
            </a:r>
          </a:p>
          <a:p>
            <a:pPr algn="ctr"/>
            <a:r>
              <a:rPr lang="en-US" sz="3200" dirty="0" smtClean="0">
                <a:solidFill>
                  <a:schemeClr val="tx1">
                    <a:lumMod val="95000"/>
                  </a:schemeClr>
                </a:solidFill>
              </a:rPr>
              <a:t> </a:t>
            </a:r>
            <a:r>
              <a:rPr lang="en-US" sz="3200" dirty="0">
                <a:solidFill>
                  <a:schemeClr val="tx1">
                    <a:lumMod val="95000"/>
                  </a:schemeClr>
                </a:solidFill>
              </a:rPr>
              <a:t>for today’s lesson?</a:t>
            </a:r>
          </a:p>
        </p:txBody>
      </p:sp>
      <p:sp>
        <p:nvSpPr>
          <p:cNvPr id="2" name="Slide Number Placeholder 1"/>
          <p:cNvSpPr>
            <a:spLocks noGrp="1"/>
          </p:cNvSpPr>
          <p:nvPr>
            <p:ph type="sldNum" sz="quarter" idx="12"/>
          </p:nvPr>
        </p:nvSpPr>
        <p:spPr/>
        <p:txBody>
          <a:bodyPr/>
          <a:lstStyle/>
          <a:p>
            <a:fld id="{6D22F896-40B5-4ADD-8801-0D06FADFA095}" type="slidenum">
              <a:rPr lang="en-US" smtClean="0"/>
              <a:t>6</a:t>
            </a:fld>
            <a:endParaRPr lang="en-US" dirty="0"/>
          </a:p>
        </p:txBody>
      </p:sp>
    </p:spTree>
    <p:extLst>
      <p:ext uri="{BB962C8B-B14F-4D97-AF65-F5344CB8AC3E}">
        <p14:creationId xmlns:p14="http://schemas.microsoft.com/office/powerpoint/2010/main" val="997842068"/>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91691" y="383818"/>
            <a:ext cx="4754880" cy="6339843"/>
          </a:xfrm>
        </p:spPr>
      </p:pic>
      <p:sp>
        <p:nvSpPr>
          <p:cNvPr id="2" name="Slide Number Placeholder 1"/>
          <p:cNvSpPr>
            <a:spLocks noGrp="1"/>
          </p:cNvSpPr>
          <p:nvPr>
            <p:ph type="sldNum" sz="quarter" idx="12"/>
          </p:nvPr>
        </p:nvSpPr>
        <p:spPr/>
        <p:txBody>
          <a:bodyPr/>
          <a:lstStyle/>
          <a:p>
            <a:fld id="{6D22F896-40B5-4ADD-8801-0D06FADFA095}" type="slidenum">
              <a:rPr lang="en-US" smtClean="0"/>
              <a:t>60</a:t>
            </a:fld>
            <a:endParaRPr lang="en-US" dirty="0"/>
          </a:p>
        </p:txBody>
      </p:sp>
    </p:spTree>
    <p:extLst>
      <p:ext uri="{BB962C8B-B14F-4D97-AF65-F5344CB8AC3E}">
        <p14:creationId xmlns:p14="http://schemas.microsoft.com/office/powerpoint/2010/main" val="17109038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review-chien-perdu-1.jpg"/>
          <p:cNvPicPr>
            <a:picLocks noChangeAspect="1"/>
          </p:cNvPicPr>
          <p:nvPr/>
        </p:nvPicPr>
        <p:blipFill>
          <a:blip r:embed="rId3"/>
          <a:stretch>
            <a:fillRect/>
          </a:stretch>
        </p:blipFill>
        <p:spPr>
          <a:xfrm>
            <a:off x="693772" y="857250"/>
            <a:ext cx="3857625" cy="5143500"/>
          </a:xfrm>
          <a:prstGeom prst="rect">
            <a:avLst/>
          </a:prstGeom>
        </p:spPr>
      </p:pic>
      <p:pic>
        <p:nvPicPr>
          <p:cNvPr id="7" name="Picture 6" descr="tumblr_lwrqnb3XMI1qk8knso1_500.jpg"/>
          <p:cNvPicPr>
            <a:picLocks noChangeAspect="1"/>
          </p:cNvPicPr>
          <p:nvPr/>
        </p:nvPicPr>
        <p:blipFill>
          <a:blip r:embed="rId4"/>
          <a:stretch>
            <a:fillRect/>
          </a:stretch>
        </p:blipFill>
        <p:spPr>
          <a:xfrm>
            <a:off x="4243356" y="857250"/>
            <a:ext cx="3857625" cy="5143500"/>
          </a:xfrm>
          <a:prstGeom prst="rect">
            <a:avLst/>
          </a:prstGeom>
        </p:spPr>
      </p:pic>
      <p:sp>
        <p:nvSpPr>
          <p:cNvPr id="2" name="Title 1"/>
          <p:cNvSpPr>
            <a:spLocks noGrp="1"/>
          </p:cNvSpPr>
          <p:nvPr>
            <p:ph type="title"/>
          </p:nvPr>
        </p:nvSpPr>
        <p:spPr>
          <a:xfrm>
            <a:off x="608047" y="0"/>
            <a:ext cx="7886700" cy="1325563"/>
          </a:xfrm>
        </p:spPr>
        <p:txBody>
          <a:bodyPr>
            <a:normAutofit/>
          </a:bodyPr>
          <a:lstStyle/>
          <a:p>
            <a:pPr lvl="1" algn="l" defTabSz="685800" rtl="0">
              <a:lnSpc>
                <a:spcPct val="90000"/>
              </a:lnSpc>
              <a:spcBef>
                <a:spcPct val="0"/>
              </a:spcBef>
            </a:pPr>
            <a:r>
              <a:rPr lang="en-US" sz="2400" u="none" strike="noStrike" dirty="0" smtClean="0">
                <a:solidFill>
                  <a:schemeClr val="tx1"/>
                </a:solidFill>
                <a:effectLst/>
                <a:latin typeface="+mn-lt"/>
              </a:rPr>
              <a:t>describe family, friends and pets commenting on physical and personality traits</a:t>
            </a:r>
            <a:br>
              <a:rPr lang="en-US" sz="2400" u="none" strike="noStrike" dirty="0" smtClean="0">
                <a:solidFill>
                  <a:schemeClr val="tx1"/>
                </a:solidFill>
                <a:effectLst/>
                <a:latin typeface="+mn-lt"/>
              </a:rPr>
            </a:br>
            <a:endParaRPr lang="en-US" sz="2400" dirty="0">
              <a:solidFill>
                <a:schemeClr val="tx1"/>
              </a:solidFill>
              <a:latin typeface="+mn-lt"/>
            </a:endParaRPr>
          </a:p>
        </p:txBody>
      </p:sp>
      <p:sp>
        <p:nvSpPr>
          <p:cNvPr id="3" name="Slide Number Placeholder 2"/>
          <p:cNvSpPr>
            <a:spLocks noGrp="1"/>
          </p:cNvSpPr>
          <p:nvPr>
            <p:ph type="sldNum" sz="quarter" idx="12"/>
          </p:nvPr>
        </p:nvSpPr>
        <p:spPr/>
        <p:txBody>
          <a:bodyPr/>
          <a:lstStyle/>
          <a:p>
            <a:fld id="{6D22F896-40B5-4ADD-8801-0D06FADFA095}" type="slidenum">
              <a:rPr lang="en-US" smtClean="0"/>
              <a:t>61</a:t>
            </a:fld>
            <a:endParaRPr lang="en-US" dirty="0"/>
          </a:p>
        </p:txBody>
      </p:sp>
    </p:spTree>
    <p:extLst>
      <p:ext uri="{BB962C8B-B14F-4D97-AF65-F5344CB8AC3E}">
        <p14:creationId xmlns:p14="http://schemas.microsoft.com/office/powerpoint/2010/main" val="9866177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9853" y="982029"/>
            <a:ext cx="7674769" cy="114109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3811" y="2232225"/>
            <a:ext cx="2561718" cy="363474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7078" y="2232225"/>
            <a:ext cx="2463136" cy="3634740"/>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mtClean="0"/>
              <a:t>62</a:t>
            </a:fld>
            <a:endParaRPr lang="en-US" dirty="0"/>
          </a:p>
        </p:txBody>
      </p:sp>
    </p:spTree>
    <p:extLst>
      <p:ext uri="{BB962C8B-B14F-4D97-AF65-F5344CB8AC3E}">
        <p14:creationId xmlns:p14="http://schemas.microsoft.com/office/powerpoint/2010/main" val="12222172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
            </a:r>
            <a:br>
              <a:rPr lang="en-US"/>
            </a:br>
            <a:endParaRPr lang="en-US"/>
          </a:p>
        </p:txBody>
      </p:sp>
      <p:sp>
        <p:nvSpPr>
          <p:cNvPr id="4" name="Content Placeholder 3"/>
          <p:cNvSpPr>
            <a:spLocks noGrp="1"/>
          </p:cNvSpPr>
          <p:nvPr>
            <p:ph idx="1"/>
          </p:nvPr>
        </p:nvSpPr>
        <p:spPr>
          <a:xfrm>
            <a:off x="2777490" y="1690690"/>
            <a:ext cx="6057900" cy="4081460"/>
          </a:xfrm>
        </p:spPr>
        <p:txBody>
          <a:bodyPr>
            <a:normAutofit/>
          </a:bodyPr>
          <a:lstStyle/>
          <a:p>
            <a:r>
              <a:rPr lang="en-US" sz="2400"/>
              <a:t>Chaque enfant a le droit d’avoir un nom, une nationalité. Il a droit à une famille, d’être entouré et aimé. </a:t>
            </a:r>
          </a:p>
          <a:p>
            <a:r>
              <a:rPr lang="en-US" sz="2400"/>
              <a:t>C’est l’un des droits de la Convention internationale des droits de l’enfant : dès ta naissance, tu as droit à un nom et à une nationalité. Tu as droit de connaître tes parents et d’être élevé par eux, dans la mesure du possible (articles 7 et 8). </a:t>
            </a:r>
          </a:p>
          <a:p>
            <a:r>
              <a:rPr lang="en-US" sz="2400"/>
              <a:t>Chaque année, 51 millions de naissances ne sont pas enregistrées dans le monde. </a:t>
            </a:r>
          </a:p>
          <a:p>
            <a:endParaRPr lang="en-US" sz="1800"/>
          </a:p>
        </p:txBody>
      </p:sp>
      <p:sp>
        <p:nvSpPr>
          <p:cNvPr id="5" name="Rectangle 4"/>
          <p:cNvSpPr/>
          <p:nvPr/>
        </p:nvSpPr>
        <p:spPr>
          <a:xfrm>
            <a:off x="708855" y="605714"/>
            <a:ext cx="8233601" cy="600164"/>
          </a:xfrm>
          <a:prstGeom prst="rect">
            <a:avLst/>
          </a:prstGeom>
        </p:spPr>
        <p:txBody>
          <a:bodyPr wrap="none">
            <a:spAutoFit/>
          </a:bodyPr>
          <a:lstStyle/>
          <a:p>
            <a:r>
              <a:rPr lang="en-US" sz="3300">
                <a:solidFill>
                  <a:srgbClr val="FFFFFF"/>
                </a:solidFill>
                <a:latin typeface="GosmickSansBold" charset="0"/>
              </a:rPr>
              <a:t>QU’EST-CE QUE LE DROIT À L’IDENTITÉ </a:t>
            </a:r>
            <a:endParaRPr lang="en-US" sz="330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240" y="1317825"/>
            <a:ext cx="1549144" cy="2286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240" y="3879522"/>
            <a:ext cx="1675588" cy="2377440"/>
          </a:xfrm>
          <a:prstGeom prst="rect">
            <a:avLst/>
          </a:prstGeom>
        </p:spPr>
      </p:pic>
      <p:sp>
        <p:nvSpPr>
          <p:cNvPr id="3" name="TextBox 2"/>
          <p:cNvSpPr txBox="1"/>
          <p:nvPr/>
        </p:nvSpPr>
        <p:spPr>
          <a:xfrm>
            <a:off x="1639034" y="6394122"/>
            <a:ext cx="7200900" cy="646331"/>
          </a:xfrm>
          <a:prstGeom prst="rect">
            <a:avLst/>
          </a:prstGeom>
          <a:noFill/>
        </p:spPr>
        <p:txBody>
          <a:bodyPr wrap="square" rtlCol="0">
            <a:spAutoFit/>
          </a:bodyPr>
          <a:lstStyle/>
          <a:p>
            <a:r>
              <a:rPr lang="en-US"/>
              <a:t>https://www.unicef.fr/sites/default/files/userfiles/04_DROIT_IDENTITE.pdf</a:t>
            </a:r>
          </a:p>
          <a:p>
            <a:endParaRPr lang="en-US"/>
          </a:p>
        </p:txBody>
      </p:sp>
      <p:sp>
        <p:nvSpPr>
          <p:cNvPr id="8" name="Slide Number Placeholder 7"/>
          <p:cNvSpPr>
            <a:spLocks noGrp="1"/>
          </p:cNvSpPr>
          <p:nvPr>
            <p:ph type="sldNum" sz="quarter" idx="12"/>
          </p:nvPr>
        </p:nvSpPr>
        <p:spPr/>
        <p:txBody>
          <a:bodyPr/>
          <a:lstStyle/>
          <a:p>
            <a:fld id="{6D22F896-40B5-4ADD-8801-0D06FADFA095}" type="slidenum">
              <a:rPr lang="en-US" smtClean="0"/>
              <a:t>63</a:t>
            </a:fld>
            <a:endParaRPr lang="en-US" dirty="0"/>
          </a:p>
        </p:txBody>
      </p:sp>
    </p:spTree>
    <p:extLst>
      <p:ext uri="{BB962C8B-B14F-4D97-AF65-F5344CB8AC3E}">
        <p14:creationId xmlns:p14="http://schemas.microsoft.com/office/powerpoint/2010/main" val="11500246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46548" y="413887"/>
            <a:ext cx="7886700" cy="1325563"/>
          </a:xfrm>
        </p:spPr>
        <p:txBody>
          <a:bodyPr>
            <a:normAutofit/>
          </a:bodyPr>
          <a:lstStyle/>
          <a:p>
            <a:pPr lvl="1" algn="l" defTabSz="685800" rtl="0">
              <a:lnSpc>
                <a:spcPct val="90000"/>
              </a:lnSpc>
              <a:spcBef>
                <a:spcPct val="0"/>
              </a:spcBef>
            </a:pPr>
            <a:r>
              <a:rPr lang="en-US" sz="2400" u="none" strike="noStrike" dirty="0" smtClean="0">
                <a:solidFill>
                  <a:schemeClr val="tx1"/>
                </a:solidFill>
                <a:effectLst/>
                <a:latin typeface="+mn-lt"/>
              </a:rPr>
              <a:t>describe family, friends and pets commenting on physical and personality traits</a:t>
            </a:r>
            <a:br>
              <a:rPr lang="en-US" sz="2400" u="none" strike="noStrike" dirty="0" smtClean="0">
                <a:solidFill>
                  <a:schemeClr val="tx1"/>
                </a:solidFill>
                <a:effectLst/>
                <a:latin typeface="+mn-lt"/>
              </a:rPr>
            </a:br>
            <a:endParaRPr lang="en-US" sz="2400" dirty="0">
              <a:solidFill>
                <a:schemeClr val="tx1"/>
              </a:solidFill>
              <a:latin typeface="+mn-lt"/>
            </a:endParaRPr>
          </a:p>
        </p:txBody>
      </p:sp>
      <p:pic>
        <p:nvPicPr>
          <p:cNvPr id="6" name="Picture 5"/>
          <p:cNvPicPr>
            <a:picLocks noChangeAspect="1"/>
          </p:cNvPicPr>
          <p:nvPr/>
        </p:nvPicPr>
        <p:blipFill>
          <a:blip r:embed="rId2"/>
          <a:stretch>
            <a:fillRect/>
          </a:stretch>
        </p:blipFill>
        <p:spPr>
          <a:xfrm>
            <a:off x="4803843" y="2340438"/>
            <a:ext cx="4143291" cy="3497580"/>
          </a:xfrm>
          <a:prstGeom prst="rect">
            <a:avLst/>
          </a:prstGeom>
        </p:spPr>
      </p:pic>
      <p:pic>
        <p:nvPicPr>
          <p:cNvPr id="7" name="Picture 6"/>
          <p:cNvPicPr>
            <a:picLocks noChangeAspect="1"/>
          </p:cNvPicPr>
          <p:nvPr/>
        </p:nvPicPr>
        <p:blipFill>
          <a:blip r:embed="rId3"/>
          <a:stretch>
            <a:fillRect/>
          </a:stretch>
        </p:blipFill>
        <p:spPr>
          <a:xfrm>
            <a:off x="352124" y="2697480"/>
            <a:ext cx="4237774" cy="2818292"/>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mtClean="0"/>
              <a:t>64</a:t>
            </a:fld>
            <a:endParaRPr lang="en-US" dirty="0"/>
          </a:p>
        </p:txBody>
      </p:sp>
    </p:spTree>
    <p:extLst>
      <p:ext uri="{BB962C8B-B14F-4D97-AF65-F5344CB8AC3E}">
        <p14:creationId xmlns:p14="http://schemas.microsoft.com/office/powerpoint/2010/main" val="2684699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55178"/>
            <a:ext cx="3235120" cy="4335062"/>
          </a:xfrm>
        </p:spPr>
      </p:pic>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7690" y="842366"/>
            <a:ext cx="3703962" cy="5283513"/>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mtClean="0"/>
              <a:t>65</a:t>
            </a:fld>
            <a:endParaRPr lang="en-US" dirty="0"/>
          </a:p>
        </p:txBody>
      </p:sp>
    </p:spTree>
    <p:extLst>
      <p:ext uri="{BB962C8B-B14F-4D97-AF65-F5344CB8AC3E}">
        <p14:creationId xmlns:p14="http://schemas.microsoft.com/office/powerpoint/2010/main" val="130478692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49" y="359596"/>
            <a:ext cx="8073561" cy="1331093"/>
          </a:xfrm>
        </p:spPr>
        <p:txBody>
          <a:bodyPr>
            <a:normAutofit fontScale="90000"/>
          </a:bodyPr>
          <a:lstStyle/>
          <a:p>
            <a:r>
              <a:rPr lang="en-US" sz="3600" dirty="0" smtClean="0"/>
              <a:t>Exploring Time and Place: Let’s Explore Mexico</a:t>
            </a:r>
            <a:r>
              <a:rPr lang="en-US" dirty="0" smtClean="0"/>
              <a:t/>
            </a:r>
            <a:br>
              <a:rPr lang="en-US" dirty="0" smtClean="0"/>
            </a:br>
            <a:r>
              <a:rPr lang="en-US" sz="2700" dirty="0" smtClean="0"/>
              <a:t>What makes a place special? </a:t>
            </a:r>
            <a:endParaRPr lang="en-US" sz="2700" dirty="0"/>
          </a:p>
        </p:txBody>
      </p:sp>
      <p:sp>
        <p:nvSpPr>
          <p:cNvPr id="5" name="Content Placeholder 4"/>
          <p:cNvSpPr>
            <a:spLocks noGrp="1"/>
          </p:cNvSpPr>
          <p:nvPr>
            <p:ph idx="1"/>
          </p:nvPr>
        </p:nvSpPr>
        <p:spPr/>
        <p:txBody>
          <a:bodyPr>
            <a:normAutofit/>
          </a:bodyPr>
          <a:lstStyle/>
          <a:p>
            <a:pPr marL="0" indent="0">
              <a:buNone/>
            </a:pPr>
            <a:r>
              <a:rPr lang="en-US" dirty="0"/>
              <a:t>Learners will be able to: </a:t>
            </a:r>
            <a:endParaRPr lang="en-US" dirty="0" smtClean="0"/>
          </a:p>
          <a:p>
            <a:pPr marL="0" indent="0">
              <a:buNone/>
            </a:pPr>
            <a:endParaRPr lang="en-US" dirty="0"/>
          </a:p>
          <a:p>
            <a:pPr lvl="1"/>
            <a:r>
              <a:rPr lang="en-US" sz="2400" dirty="0"/>
              <a:t>Introduce themselves to others</a:t>
            </a:r>
          </a:p>
          <a:p>
            <a:pPr lvl="1"/>
            <a:r>
              <a:rPr lang="en-US" sz="2400" dirty="0"/>
              <a:t>Say what they like to do both at home and while traveling in Mexico</a:t>
            </a:r>
          </a:p>
          <a:p>
            <a:pPr lvl="1"/>
            <a:r>
              <a:rPr lang="en-US" sz="2400" dirty="0"/>
              <a:t>Describe Mexico and places in Mexico </a:t>
            </a:r>
          </a:p>
          <a:p>
            <a:pPr lvl="1"/>
            <a:r>
              <a:rPr lang="en-US" sz="2400" dirty="0"/>
              <a:t>Talk about what they want and don’t want to do both at home and in Mexico</a:t>
            </a:r>
          </a:p>
          <a:p>
            <a:pPr lvl="1"/>
            <a:r>
              <a:rPr lang="en-US" sz="2400" dirty="0"/>
              <a:t>Make simple comparisons between US and Mexico - weather, flags, food </a:t>
            </a:r>
          </a:p>
        </p:txBody>
      </p:sp>
      <p:sp>
        <p:nvSpPr>
          <p:cNvPr id="2" name="Slide Number Placeholder 1"/>
          <p:cNvSpPr>
            <a:spLocks noGrp="1"/>
          </p:cNvSpPr>
          <p:nvPr>
            <p:ph type="sldNum" sz="quarter" idx="12"/>
          </p:nvPr>
        </p:nvSpPr>
        <p:spPr/>
        <p:txBody>
          <a:bodyPr/>
          <a:lstStyle/>
          <a:p>
            <a:fld id="{6D22F896-40B5-4ADD-8801-0D06FADFA095}" type="slidenum">
              <a:rPr lang="en-US" smtClean="0"/>
              <a:t>66</a:t>
            </a:fld>
            <a:endParaRPr lang="en-US" dirty="0"/>
          </a:p>
        </p:txBody>
      </p:sp>
    </p:spTree>
    <p:extLst>
      <p:ext uri="{BB962C8B-B14F-4D97-AF65-F5344CB8AC3E}">
        <p14:creationId xmlns:p14="http://schemas.microsoft.com/office/powerpoint/2010/main" val="212209644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2198" y="610785"/>
            <a:ext cx="8739604" cy="5811837"/>
          </a:xfrm>
        </p:spPr>
      </p:pic>
      <p:sp>
        <p:nvSpPr>
          <p:cNvPr id="3" name="Slide Number Placeholder 2"/>
          <p:cNvSpPr>
            <a:spLocks noGrp="1"/>
          </p:cNvSpPr>
          <p:nvPr>
            <p:ph type="sldNum" sz="quarter" idx="12"/>
          </p:nvPr>
        </p:nvSpPr>
        <p:spPr/>
        <p:txBody>
          <a:bodyPr/>
          <a:lstStyle/>
          <a:p>
            <a:fld id="{6D22F896-40B5-4ADD-8801-0D06FADFA095}" type="slidenum">
              <a:rPr lang="en-US" smtClean="0"/>
              <a:t>67</a:t>
            </a:fld>
            <a:endParaRPr lang="en-US" dirty="0"/>
          </a:p>
        </p:txBody>
      </p:sp>
    </p:spTree>
    <p:extLst>
      <p:ext uri="{BB962C8B-B14F-4D97-AF65-F5344CB8AC3E}">
        <p14:creationId xmlns:p14="http://schemas.microsoft.com/office/powerpoint/2010/main" val="11073095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t>
            </a:r>
            <a:r>
              <a:rPr lang="en-US"/>
              <a:t>ó</a:t>
            </a:r>
            <a:r>
              <a:rPr lang="en-US"/>
              <a:t>mo prefieres ir a M</a:t>
            </a:r>
            <a:r>
              <a:rPr lang="en-US"/>
              <a:t>é</a:t>
            </a:r>
            <a:r>
              <a:rPr lang="en-US"/>
              <a:t>xico?</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661" y="1690689"/>
            <a:ext cx="4549666" cy="223928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5084" y="1868330"/>
            <a:ext cx="3030266" cy="205398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283" y="4245652"/>
            <a:ext cx="5607553" cy="2225219"/>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2693" y="4135271"/>
            <a:ext cx="4348413" cy="2445982"/>
          </a:xfrm>
          <a:prstGeom prst="rect">
            <a:avLst/>
          </a:prstGeom>
        </p:spPr>
      </p:pic>
      <p:sp>
        <p:nvSpPr>
          <p:cNvPr id="3" name="Slide Number Placeholder 2"/>
          <p:cNvSpPr>
            <a:spLocks noGrp="1"/>
          </p:cNvSpPr>
          <p:nvPr>
            <p:ph type="sldNum" sz="quarter" idx="12"/>
          </p:nvPr>
        </p:nvSpPr>
        <p:spPr/>
        <p:txBody>
          <a:bodyPr/>
          <a:lstStyle/>
          <a:p>
            <a:fld id="{6D22F896-40B5-4ADD-8801-0D06FADFA095}" type="slidenum">
              <a:rPr lang="en-US" smtClean="0"/>
              <a:t>68</a:t>
            </a:fld>
            <a:endParaRPr lang="en-US" dirty="0"/>
          </a:p>
        </p:txBody>
      </p:sp>
    </p:spTree>
    <p:extLst>
      <p:ext uri="{BB962C8B-B14F-4D97-AF65-F5344CB8AC3E}">
        <p14:creationId xmlns:p14="http://schemas.microsoft.com/office/powerpoint/2010/main" val="34837766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4852" y="0"/>
            <a:ext cx="8514413" cy="7002642"/>
          </a:xfrm>
        </p:spPr>
      </p:pic>
      <p:grpSp>
        <p:nvGrpSpPr>
          <p:cNvPr id="9" name="Group 8"/>
          <p:cNvGrpSpPr/>
          <p:nvPr/>
        </p:nvGrpSpPr>
        <p:grpSpPr>
          <a:xfrm>
            <a:off x="2773680" y="1502656"/>
            <a:ext cx="2870835" cy="899294"/>
            <a:chOff x="2773680" y="1502656"/>
            <a:chExt cx="2870835" cy="899294"/>
          </a:xfrm>
        </p:grpSpPr>
        <p:sp>
          <p:nvSpPr>
            <p:cNvPr id="5" name="Rectangle 4"/>
            <p:cNvSpPr/>
            <p:nvPr/>
          </p:nvSpPr>
          <p:spPr>
            <a:xfrm>
              <a:off x="2773680" y="1502656"/>
              <a:ext cx="937260" cy="6515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707255" y="1750440"/>
              <a:ext cx="937260" cy="6515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3813748" y="3764721"/>
            <a:ext cx="1550670" cy="5814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6D22F896-40B5-4ADD-8801-0D06FADFA095}" type="slidenum">
              <a:rPr lang="en-US" smtClean="0"/>
              <a:t>69</a:t>
            </a:fld>
            <a:endParaRPr lang="en-US" dirty="0"/>
          </a:p>
        </p:txBody>
      </p:sp>
    </p:spTree>
    <p:extLst>
      <p:ext uri="{BB962C8B-B14F-4D97-AF65-F5344CB8AC3E}">
        <p14:creationId xmlns:p14="http://schemas.microsoft.com/office/powerpoint/2010/main" val="151615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4"/>
          <p:cNvSpPr>
            <a:spLocks noGrp="1" noChangeArrowheads="1"/>
          </p:cNvSpPr>
          <p:nvPr>
            <p:ph type="title"/>
          </p:nvPr>
        </p:nvSpPr>
        <p:spPr/>
        <p:txBody>
          <a:bodyPr>
            <a:normAutofit/>
          </a:bodyPr>
          <a:lstStyle/>
          <a:p>
            <a:pPr eaLnBrk="1" fontAlgn="auto" hangingPunct="1">
              <a:spcAft>
                <a:spcPts val="0"/>
              </a:spcAft>
              <a:defRPr/>
            </a:pPr>
            <a:r>
              <a:rPr lang="en-US" dirty="0">
                <a:solidFill>
                  <a:schemeClr val="tx1">
                    <a:lumMod val="95000"/>
                  </a:schemeClr>
                </a:solidFill>
                <a:ea typeface="+mj-ea"/>
                <a:cs typeface="+mj-cs"/>
              </a:rPr>
              <a:t>Setting </a:t>
            </a:r>
            <a:r>
              <a:rPr lang="en-US" dirty="0" smtClean="0">
                <a:solidFill>
                  <a:schemeClr val="tx1">
                    <a:lumMod val="95000"/>
                  </a:schemeClr>
                </a:solidFill>
              </a:rPr>
              <a:t>Lesson Goals</a:t>
            </a:r>
            <a:endParaRPr lang="en-US" dirty="0">
              <a:solidFill>
                <a:schemeClr val="tx1">
                  <a:lumMod val="95000"/>
                </a:schemeClr>
              </a:solidFill>
            </a:endParaRPr>
          </a:p>
        </p:txBody>
      </p:sp>
      <p:sp>
        <p:nvSpPr>
          <p:cNvPr id="148482" name="Rectangle 2"/>
          <p:cNvSpPr>
            <a:spLocks noGrp="1" noChangeArrowheads="1"/>
          </p:cNvSpPr>
          <p:nvPr>
            <p:ph sz="quarter" idx="1"/>
          </p:nvPr>
        </p:nvSpPr>
        <p:spPr>
          <a:xfrm>
            <a:off x="498348" y="2146300"/>
            <a:ext cx="8153400" cy="4495800"/>
          </a:xfrm>
        </p:spPr>
        <p:txBody>
          <a:bodyPr/>
          <a:lstStyle/>
          <a:p>
            <a:pPr>
              <a:lnSpc>
                <a:spcPct val="90000"/>
              </a:lnSpc>
              <a:buClr>
                <a:schemeClr val="tx1"/>
              </a:buClr>
            </a:pPr>
            <a:r>
              <a:rPr lang="en-US" sz="2400" dirty="0">
                <a:ea typeface="ＭＳ Ｐゴシック" pitchFamily="-1" charset="-128"/>
                <a:cs typeface="ＭＳ Ｐゴシック" pitchFamily="-1" charset="-128"/>
              </a:rPr>
              <a:t>Bell ringer</a:t>
            </a:r>
          </a:p>
          <a:p>
            <a:pPr>
              <a:lnSpc>
                <a:spcPct val="90000"/>
              </a:lnSpc>
              <a:buClr>
                <a:schemeClr val="tx1"/>
              </a:buClr>
            </a:pPr>
            <a:r>
              <a:rPr lang="en-US" sz="2400" dirty="0">
                <a:ea typeface="ＭＳ Ｐゴシック" pitchFamily="-1" charset="-128"/>
                <a:cs typeface="ＭＳ Ｐゴシック" pitchFamily="-1" charset="-128"/>
              </a:rPr>
              <a:t>Interpersonal Conversation</a:t>
            </a:r>
          </a:p>
          <a:p>
            <a:pPr>
              <a:lnSpc>
                <a:spcPct val="90000"/>
              </a:lnSpc>
              <a:buClr>
                <a:schemeClr val="tx1"/>
              </a:buClr>
            </a:pPr>
            <a:r>
              <a:rPr lang="en-US" sz="2400" dirty="0">
                <a:ea typeface="ＭＳ Ｐゴシック" pitchFamily="-1" charset="-128"/>
                <a:cs typeface="ＭＳ Ｐゴシック" pitchFamily="-1" charset="-128"/>
              </a:rPr>
              <a:t>Quick write</a:t>
            </a:r>
          </a:p>
          <a:p>
            <a:pPr>
              <a:lnSpc>
                <a:spcPct val="90000"/>
              </a:lnSpc>
              <a:buClr>
                <a:schemeClr val="tx1"/>
              </a:buClr>
            </a:pPr>
            <a:r>
              <a:rPr lang="en-US" sz="2400" dirty="0">
                <a:ea typeface="ＭＳ Ｐゴシック" pitchFamily="-1" charset="-128"/>
                <a:cs typeface="ＭＳ Ｐゴシック" pitchFamily="-1" charset="-128"/>
              </a:rPr>
              <a:t>Compare and contrast</a:t>
            </a:r>
          </a:p>
          <a:p>
            <a:pPr>
              <a:lnSpc>
                <a:spcPct val="90000"/>
              </a:lnSpc>
              <a:buClr>
                <a:schemeClr val="tx1"/>
              </a:buClr>
            </a:pPr>
            <a:r>
              <a:rPr lang="en-US" sz="2400" dirty="0">
                <a:ea typeface="ＭＳ Ｐゴシック" pitchFamily="-1" charset="-128"/>
                <a:cs typeface="ＭＳ Ｐゴシック" pitchFamily="-1" charset="-128"/>
              </a:rPr>
              <a:t>Reading</a:t>
            </a:r>
          </a:p>
          <a:p>
            <a:pPr>
              <a:lnSpc>
                <a:spcPct val="90000"/>
              </a:lnSpc>
              <a:buClr>
                <a:schemeClr val="tx1"/>
              </a:buClr>
            </a:pPr>
            <a:r>
              <a:rPr lang="en-US" sz="2400" dirty="0">
                <a:ea typeface="ＭＳ Ｐゴシック" pitchFamily="-1" charset="-128"/>
                <a:cs typeface="ＭＳ Ｐゴシック" pitchFamily="-1" charset="-128"/>
              </a:rPr>
              <a:t>Analyze data</a:t>
            </a:r>
          </a:p>
          <a:p>
            <a:pPr>
              <a:lnSpc>
                <a:spcPct val="90000"/>
              </a:lnSpc>
              <a:buClr>
                <a:schemeClr val="tx1"/>
              </a:buClr>
            </a:pPr>
            <a:r>
              <a:rPr lang="en-US" sz="2400" dirty="0">
                <a:ea typeface="ＭＳ Ｐゴシック" pitchFamily="-1" charset="-128"/>
                <a:cs typeface="ＭＳ Ｐゴシック" pitchFamily="-1" charset="-128"/>
              </a:rPr>
              <a:t>Homework </a:t>
            </a:r>
          </a:p>
          <a:p>
            <a:pPr eaLnBrk="1" hangingPunct="1">
              <a:lnSpc>
                <a:spcPct val="90000"/>
              </a:lnSpc>
            </a:pPr>
            <a:endParaRPr lang="en-US" sz="2400" dirty="0">
              <a:ea typeface="ＭＳ Ｐゴシック" pitchFamily="-1" charset="-128"/>
              <a:cs typeface="ＭＳ Ｐゴシック" pitchFamily="-1" charset="-128"/>
            </a:endParaRPr>
          </a:p>
        </p:txBody>
      </p:sp>
      <p:sp>
        <p:nvSpPr>
          <p:cNvPr id="148485" name="Rectangle 6"/>
          <p:cNvSpPr>
            <a:spLocks noChangeArrowheads="1"/>
          </p:cNvSpPr>
          <p:nvPr/>
        </p:nvSpPr>
        <p:spPr bwMode="auto">
          <a:xfrm>
            <a:off x="457200" y="2057400"/>
            <a:ext cx="3962400" cy="4114800"/>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cxnSp>
        <p:nvCxnSpPr>
          <p:cNvPr id="7" name="Straight Connector 6"/>
          <p:cNvCxnSpPr/>
          <p:nvPr/>
        </p:nvCxnSpPr>
        <p:spPr>
          <a:xfrm rot="16200000" flipH="1">
            <a:off x="381000" y="2133600"/>
            <a:ext cx="4038600" cy="3886200"/>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flipH="1" flipV="1">
            <a:off x="457200" y="2133600"/>
            <a:ext cx="3962400" cy="3962400"/>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219700" y="2887435"/>
            <a:ext cx="3432048" cy="2062103"/>
          </a:xfrm>
          <a:prstGeom prst="rect">
            <a:avLst/>
          </a:prstGeom>
          <a:noFill/>
        </p:spPr>
        <p:txBody>
          <a:bodyPr wrap="square" rtlCol="0">
            <a:spAutoFit/>
          </a:bodyPr>
          <a:lstStyle/>
          <a:p>
            <a:pPr algn="ctr"/>
            <a:r>
              <a:rPr lang="en-US" sz="3200" dirty="0" smtClean="0">
                <a:ea typeface="Cambria"/>
                <a:cs typeface="Cambria"/>
              </a:rPr>
              <a:t>Name places that are found in or near cities</a:t>
            </a:r>
            <a:endParaRPr lang="en-US" sz="3200" dirty="0">
              <a:ea typeface="Cambria"/>
              <a:cs typeface="Cambria"/>
            </a:endParaRPr>
          </a:p>
          <a:p>
            <a:pPr marL="182880" indent="-182880"/>
            <a:endParaRPr lang="en-US" sz="3200" dirty="0">
              <a:ea typeface="Cambria"/>
              <a:cs typeface="Cambria"/>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7</a:t>
            </a:fld>
            <a:endParaRPr lang="en-US" dirty="0"/>
          </a:p>
        </p:txBody>
      </p:sp>
    </p:spTree>
    <p:extLst>
      <p:ext uri="{BB962C8B-B14F-4D97-AF65-F5344CB8AC3E}">
        <p14:creationId xmlns:p14="http://schemas.microsoft.com/office/powerpoint/2010/main" val="669920075"/>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615" y="2008682"/>
            <a:ext cx="8884769" cy="3692535"/>
          </a:xfrm>
        </p:spPr>
      </p:pic>
      <p:sp>
        <p:nvSpPr>
          <p:cNvPr id="3" name="Slide Number Placeholder 2"/>
          <p:cNvSpPr>
            <a:spLocks noGrp="1"/>
          </p:cNvSpPr>
          <p:nvPr>
            <p:ph type="sldNum" sz="quarter" idx="12"/>
          </p:nvPr>
        </p:nvSpPr>
        <p:spPr/>
        <p:txBody>
          <a:bodyPr/>
          <a:lstStyle/>
          <a:p>
            <a:fld id="{6D22F896-40B5-4ADD-8801-0D06FADFA095}" type="slidenum">
              <a:rPr lang="en-US" smtClean="0"/>
              <a:t>70</a:t>
            </a:fld>
            <a:endParaRPr lang="en-US" dirty="0"/>
          </a:p>
        </p:txBody>
      </p:sp>
    </p:spTree>
    <p:extLst>
      <p:ext uri="{BB962C8B-B14F-4D97-AF65-F5344CB8AC3E}">
        <p14:creationId xmlns:p14="http://schemas.microsoft.com/office/powerpoint/2010/main" val="171348560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489416" y="304800"/>
            <a:ext cx="8229600" cy="1143000"/>
          </a:xfrm>
        </p:spPr>
        <p:txBody>
          <a:bodyPr>
            <a:normAutofit/>
          </a:bodyPr>
          <a:lstStyle/>
          <a:p>
            <a:r>
              <a:rPr lang="en-US" sz="3200">
                <a:solidFill>
                  <a:schemeClr val="accent3">
                    <a:lumMod val="40000"/>
                    <a:lumOff val="60000"/>
                  </a:schemeClr>
                </a:solidFill>
                <a:ea typeface="ＭＳ Ｐゴシック" pitchFamily="-101" charset="-128"/>
                <a:cs typeface="ＭＳ Ｐゴシック" pitchFamily="-101" charset="-128"/>
              </a:rPr>
              <a:t>Discuss your vacation plans with your partner.</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71</a:t>
            </a:fld>
            <a:endParaRPr lang="en-US"/>
          </a:p>
        </p:txBody>
      </p:sp>
    </p:spTree>
    <p:extLst>
      <p:ext uri="{BB962C8B-B14F-4D97-AF65-F5344CB8AC3E}">
        <p14:creationId xmlns:p14="http://schemas.microsoft.com/office/powerpoint/2010/main" val="17520421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accent3">
                    <a:lumMod val="40000"/>
                    <a:lumOff val="60000"/>
                  </a:schemeClr>
                </a:solidFill>
                <a:ea typeface="Cambria" pitchFamily="-84" charset="0"/>
                <a:cs typeface="Cambria" pitchFamily="-84" charset="0"/>
              </a:rPr>
              <a:t>Do you want to  …..?</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72</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2374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3324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4283940"/>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377448" y="4116050"/>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975100"/>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spTree>
    <p:extLst>
      <p:ext uri="{BB962C8B-B14F-4D97-AF65-F5344CB8AC3E}">
        <p14:creationId xmlns:p14="http://schemas.microsoft.com/office/powerpoint/2010/main" val="27636166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accent3">
                    <a:lumMod val="40000"/>
                    <a:lumOff val="60000"/>
                  </a:schemeClr>
                </a:solidFill>
                <a:ea typeface="Cambria" pitchFamily="-84" charset="0"/>
                <a:cs typeface="Cambria" pitchFamily="-84" charset="0"/>
              </a:rPr>
              <a:t>Do you want to  …..?</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73</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4118840"/>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377448" y="3950950"/>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594100"/>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6186008"/>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6261100"/>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6381750"/>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Tree>
    <p:extLst>
      <p:ext uri="{BB962C8B-B14F-4D97-AF65-F5344CB8AC3E}">
        <p14:creationId xmlns:p14="http://schemas.microsoft.com/office/powerpoint/2010/main" val="195089245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accent3">
                    <a:lumMod val="40000"/>
                    <a:lumOff val="60000"/>
                  </a:schemeClr>
                </a:solidFill>
                <a:ea typeface="Cambria" pitchFamily="-84" charset="0"/>
                <a:cs typeface="Cambria" pitchFamily="-84" charset="0"/>
              </a:rPr>
              <a:t>Do you want to  …..?</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74</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6186008"/>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6261100"/>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6381750"/>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Tree>
    <p:extLst>
      <p:ext uri="{BB962C8B-B14F-4D97-AF65-F5344CB8AC3E}">
        <p14:creationId xmlns:p14="http://schemas.microsoft.com/office/powerpoint/2010/main" val="8691687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normAutofit/>
          </a:bodyPr>
          <a:lstStyle/>
          <a:p>
            <a:fld id="{74C2F60E-34D8-DD42-93FD-7BD7AE432328}" type="slidenum">
              <a:rPr lang="en-US"/>
              <a:pPr/>
              <a:t>75</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Tree>
    <p:extLst>
      <p:ext uri="{BB962C8B-B14F-4D97-AF65-F5344CB8AC3E}">
        <p14:creationId xmlns:p14="http://schemas.microsoft.com/office/powerpoint/2010/main" val="93606982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4995" name="Picture 19" descr="Unknown-2.jpeg"/>
          <p:cNvPicPr>
            <a:picLocks noChangeAspect="1"/>
          </p:cNvPicPr>
          <p:nvPr/>
        </p:nvPicPr>
        <p:blipFill>
          <a:blip r:embed="rId3"/>
          <a:srcRect/>
          <a:stretch>
            <a:fillRect/>
          </a:stretch>
        </p:blipFill>
        <p:spPr bwMode="auto">
          <a:xfrm>
            <a:off x="3743325" y="1828800"/>
            <a:ext cx="2428875" cy="1819275"/>
          </a:xfrm>
          <a:prstGeom prst="rect">
            <a:avLst/>
          </a:prstGeom>
          <a:noFill/>
          <a:ln w="9525">
            <a:noFill/>
            <a:miter lim="800000"/>
            <a:headEnd/>
            <a:tailEnd/>
          </a:ln>
        </p:spPr>
      </p:pic>
      <p:pic>
        <p:nvPicPr>
          <p:cNvPr id="84996" name="Picture 23" descr="100_2276.jpg"/>
          <p:cNvPicPr>
            <a:picLocks noChangeAspect="1"/>
          </p:cNvPicPr>
          <p:nvPr/>
        </p:nvPicPr>
        <p:blipFill>
          <a:blip r:embed="rId4"/>
          <a:srcRect/>
          <a:stretch>
            <a:fillRect/>
          </a:stretch>
        </p:blipFill>
        <p:spPr bwMode="auto">
          <a:xfrm>
            <a:off x="304800" y="1828800"/>
            <a:ext cx="3113088" cy="1792288"/>
          </a:xfrm>
          <a:prstGeom prst="rect">
            <a:avLst/>
          </a:prstGeom>
          <a:noFill/>
          <a:ln w="9525">
            <a:noFill/>
            <a:miter lim="800000"/>
            <a:headEnd/>
            <a:tailEnd/>
          </a:ln>
        </p:spPr>
      </p:pic>
      <p:sp>
        <p:nvSpPr>
          <p:cNvPr id="84999" name="TextBox 6"/>
          <p:cNvSpPr txBox="1">
            <a:spLocks noChangeArrowheads="1"/>
          </p:cNvSpPr>
          <p:nvPr/>
        </p:nvSpPr>
        <p:spPr bwMode="auto">
          <a:xfrm>
            <a:off x="1084263" y="4038600"/>
            <a:ext cx="7423150" cy="2308225"/>
          </a:xfrm>
          <a:prstGeom prst="rect">
            <a:avLst/>
          </a:prstGeom>
          <a:noFill/>
          <a:ln w="9525">
            <a:noFill/>
            <a:miter lim="800000"/>
            <a:headEnd/>
            <a:tailEnd/>
          </a:ln>
        </p:spPr>
        <p:txBody>
          <a:bodyPr>
            <a:prstTxWarp prst="textNoShape">
              <a:avLst/>
            </a:prstTxWarp>
            <a:spAutoFit/>
          </a:bodyPr>
          <a:lstStyle/>
          <a:p>
            <a:pPr indent="273050">
              <a:buFont typeface="Arial" pitchFamily="-84" charset="0"/>
              <a:buChar char="•"/>
            </a:pPr>
            <a:r>
              <a:rPr lang="en-US" sz="2400"/>
              <a:t>Do you like to (activity) in summer or winter?</a:t>
            </a:r>
          </a:p>
          <a:p>
            <a:pPr indent="273050">
              <a:buFont typeface="Arial" pitchFamily="-84" charset="0"/>
              <a:buChar char="•"/>
            </a:pPr>
            <a:r>
              <a:rPr lang="en-US" sz="2400"/>
              <a:t>What do you prefer to do? </a:t>
            </a:r>
          </a:p>
          <a:p>
            <a:pPr indent="273050">
              <a:buFont typeface="Arial" pitchFamily="-84" charset="0"/>
              <a:buChar char="•"/>
            </a:pPr>
            <a:r>
              <a:rPr lang="en-US" sz="2400"/>
              <a:t>What is the weather like when you (activity)?</a:t>
            </a:r>
          </a:p>
          <a:p>
            <a:pPr indent="273050">
              <a:buFont typeface="Arial" pitchFamily="-84" charset="0"/>
              <a:buChar char="•"/>
            </a:pPr>
            <a:r>
              <a:rPr lang="en-US" sz="2400"/>
              <a:t>Are you good at (activity)? Why or why not?</a:t>
            </a:r>
          </a:p>
          <a:p>
            <a:pPr indent="273050">
              <a:buFont typeface="Arial" pitchFamily="-84" charset="0"/>
              <a:buChar char="•"/>
            </a:pPr>
            <a:r>
              <a:rPr lang="en-US" sz="2400"/>
              <a:t>How often do you (activity)? </a:t>
            </a:r>
          </a:p>
          <a:p>
            <a:pPr indent="273050">
              <a:buFont typeface="Arial" pitchFamily="-84" charset="0"/>
              <a:buChar char="•"/>
            </a:pPr>
            <a:r>
              <a:rPr lang="en-US" sz="2400"/>
              <a:t>Where do you (activity)? </a:t>
            </a:r>
          </a:p>
        </p:txBody>
      </p:sp>
      <p:sp>
        <p:nvSpPr>
          <p:cNvPr id="10" name="Title 9"/>
          <p:cNvSpPr>
            <a:spLocks noGrp="1"/>
          </p:cNvSpPr>
          <p:nvPr>
            <p:ph type="title"/>
          </p:nvPr>
        </p:nvSpPr>
        <p:spPr>
          <a:xfrm>
            <a:off x="485696" y="429970"/>
            <a:ext cx="8153400" cy="990600"/>
          </a:xfrm>
        </p:spPr>
        <p:txBody>
          <a:bodyPr>
            <a:noAutofit/>
          </a:bodyPr>
          <a:lstStyle/>
          <a:p>
            <a:r>
              <a:rPr lang="en-US" sz="3600"/>
              <a:t>Do you want to…….?  I want/don’t want…</a:t>
            </a:r>
            <a:br>
              <a:rPr lang="en-US" sz="3600"/>
            </a:br>
            <a:endParaRPr lang="en-US" sz="3600"/>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76</a:t>
            </a:fld>
            <a:endParaRPr lang="en-US"/>
          </a:p>
        </p:txBody>
      </p:sp>
    </p:spTree>
    <p:extLst>
      <p:ext uri="{BB962C8B-B14F-4D97-AF65-F5344CB8AC3E}">
        <p14:creationId xmlns:p14="http://schemas.microsoft.com/office/powerpoint/2010/main" val="6041808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489416" y="304800"/>
            <a:ext cx="8229600" cy="1143000"/>
          </a:xfrm>
        </p:spPr>
        <p:txBody>
          <a:bodyPr>
            <a:normAutofit/>
          </a:bodyPr>
          <a:lstStyle/>
          <a:p>
            <a:r>
              <a:rPr lang="en-US" sz="3200">
                <a:solidFill>
                  <a:schemeClr val="accent3">
                    <a:lumMod val="40000"/>
                    <a:lumOff val="60000"/>
                  </a:schemeClr>
                </a:solidFill>
                <a:ea typeface="ＭＳ Ｐゴシック" pitchFamily="-101" charset="-128"/>
                <a:cs typeface="ＭＳ Ｐゴシック" pitchFamily="-101" charset="-128"/>
              </a:rPr>
              <a:t>Discuss your vacation plans with your partner.</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77</a:t>
            </a:fld>
            <a:endParaRPr lang="en-US"/>
          </a:p>
        </p:txBody>
      </p:sp>
    </p:spTree>
    <p:extLst>
      <p:ext uri="{BB962C8B-B14F-4D97-AF65-F5344CB8AC3E}">
        <p14:creationId xmlns:p14="http://schemas.microsoft.com/office/powerpoint/2010/main" val="18344059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3"/>
          <p:cNvSpPr>
            <a:spLocks noGrp="1"/>
          </p:cNvSpPr>
          <p:nvPr>
            <p:ph type="title"/>
          </p:nvPr>
        </p:nvSpPr>
        <p:spPr>
          <a:xfrm>
            <a:off x="512144" y="329168"/>
            <a:ext cx="8229600" cy="1069975"/>
          </a:xfrm>
        </p:spPr>
        <p:txBody>
          <a:bodyPr/>
          <a:lstStyle/>
          <a:p>
            <a:pPr eaLnBrk="1" hangingPunct="1"/>
            <a:r>
              <a:rPr lang="en-US">
                <a:ea typeface="ＭＳ Ｐゴシック" pitchFamily="-105" charset="-128"/>
                <a:cs typeface="ＭＳ Ｐゴシック" pitchFamily="-105" charset="-128"/>
              </a:rPr>
              <a:t>Student Can-do’s</a:t>
            </a:r>
          </a:p>
        </p:txBody>
      </p:sp>
      <p:graphicFrame>
        <p:nvGraphicFramePr>
          <p:cNvPr id="5" name="Table 4"/>
          <p:cNvGraphicFramePr>
            <a:graphicFrameLocks noGrp="1"/>
          </p:cNvGraphicFramePr>
          <p:nvPr/>
        </p:nvGraphicFramePr>
        <p:xfrm>
          <a:off x="431800" y="1828800"/>
          <a:ext cx="8382000" cy="4095524"/>
        </p:xfrm>
        <a:graphic>
          <a:graphicData uri="http://schemas.openxmlformats.org/drawingml/2006/table">
            <a:tbl>
              <a:tblPr firstRow="1" bandRow="1">
                <a:tableStyleId>{5C22544A-7EE6-4342-B048-85BDC9FD1C3A}</a:tableStyleId>
              </a:tblPr>
              <a:tblGrid>
                <a:gridCol w="5689600"/>
                <a:gridCol w="787400"/>
                <a:gridCol w="990600"/>
                <a:gridCol w="914400"/>
              </a:tblGrid>
              <a:tr h="794425">
                <a:tc>
                  <a:txBody>
                    <a:bodyPr/>
                    <a:lstStyle/>
                    <a:p>
                      <a:pPr algn="l"/>
                      <a:r>
                        <a:rPr lang="en-US" sz="2000" b="0"/>
                        <a:t>I</a:t>
                      </a:r>
                      <a:r>
                        <a:rPr lang="en-US" sz="2000" b="0" baseline="0"/>
                        <a:t> can</a:t>
                      </a:r>
                      <a:endParaRPr lang="en-US" sz="2000" b="0"/>
                    </a:p>
                  </a:txBody>
                  <a:tcPr anchor="ctr"/>
                </a:tc>
                <a:tc>
                  <a:txBody>
                    <a:bodyPr/>
                    <a:lstStyle/>
                    <a:p>
                      <a:pPr algn="ctr"/>
                      <a:r>
                        <a:rPr lang="en-US" sz="2000" b="0"/>
                        <a:t>Yes</a:t>
                      </a:r>
                    </a:p>
                  </a:txBody>
                  <a:tcPr anchor="ctr"/>
                </a:tc>
                <a:tc>
                  <a:txBody>
                    <a:bodyPr/>
                    <a:lstStyle/>
                    <a:p>
                      <a:pPr algn="ctr"/>
                      <a:r>
                        <a:rPr lang="en-US" sz="2000" b="0"/>
                        <a:t>With some help</a:t>
                      </a:r>
                    </a:p>
                  </a:txBody>
                  <a:tcPr anchor="ctr"/>
                </a:tc>
                <a:tc>
                  <a:txBody>
                    <a:bodyPr/>
                    <a:lstStyle/>
                    <a:p>
                      <a:pPr algn="ctr"/>
                      <a:r>
                        <a:rPr lang="en-US" sz="2000" b="0"/>
                        <a:t>Not yet</a:t>
                      </a:r>
                    </a:p>
                  </a:txBody>
                  <a:tcPr anchor="ctr"/>
                </a:tc>
              </a:tr>
              <a:tr h="460262">
                <a:tc>
                  <a:txBody>
                    <a:bodyPr/>
                    <a:lstStyle/>
                    <a:p>
                      <a:pPr marL="0" marR="0">
                        <a:spcBef>
                          <a:spcPts val="0"/>
                        </a:spcBef>
                        <a:spcAft>
                          <a:spcPts val="0"/>
                        </a:spcAft>
                      </a:pPr>
                      <a:r>
                        <a:rPr lang="en-US" sz="2000" b="1">
                          <a:latin typeface="+mn-lt"/>
                          <a:ea typeface="Cambria"/>
                          <a:cs typeface="Times New Roman"/>
                        </a:rPr>
                        <a:t>Identify </a:t>
                      </a:r>
                      <a:r>
                        <a:rPr lang="en-US" sz="2000">
                          <a:latin typeface="+mn-lt"/>
                          <a:ea typeface="Cambria"/>
                          <a:cs typeface="Times New Roman"/>
                        </a:rPr>
                        <a:t>places 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89698">
                <a:tc>
                  <a:txBody>
                    <a:bodyPr/>
                    <a:lstStyle/>
                    <a:p>
                      <a:pPr marL="0" marR="0">
                        <a:spcBef>
                          <a:spcPts val="0"/>
                        </a:spcBef>
                        <a:spcAft>
                          <a:spcPts val="0"/>
                        </a:spcAft>
                      </a:pPr>
                      <a:r>
                        <a:rPr lang="en-US" sz="2000" b="1">
                          <a:latin typeface="+mn-lt"/>
                          <a:ea typeface="Cambria"/>
                          <a:cs typeface="Times New Roman"/>
                        </a:rPr>
                        <a:t>Ask for and follow directions</a:t>
                      </a:r>
                      <a:r>
                        <a:rPr lang="en-US" sz="2000">
                          <a:latin typeface="+mn-lt"/>
                          <a:ea typeface="Cambria"/>
                          <a:cs typeface="Times New Roman"/>
                        </a:rPr>
                        <a:t> within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Describe</a:t>
                      </a:r>
                      <a:r>
                        <a:rPr lang="en-US" sz="2000">
                          <a:latin typeface="+mn-lt"/>
                          <a:ea typeface="Cambria"/>
                          <a:cs typeface="Times New Roman"/>
                        </a:rPr>
                        <a:t> places 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Express preferences with reasons</a:t>
                      </a:r>
                      <a:r>
                        <a:rPr lang="en-US" sz="2000">
                          <a:latin typeface="+mn-lt"/>
                          <a:ea typeface="Cambria"/>
                          <a:cs typeface="Times New Roman"/>
                        </a:rPr>
                        <a:t> about what cities to visit</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Make comparisons</a:t>
                      </a:r>
                      <a:r>
                        <a:rPr lang="en-US" sz="2000">
                          <a:latin typeface="+mn-lt"/>
                          <a:ea typeface="Cambria"/>
                          <a:cs typeface="Times New Roman"/>
                        </a:rPr>
                        <a:t> between cities in the US and cities in France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460262">
                <a:tc>
                  <a:txBody>
                    <a:bodyPr/>
                    <a:lstStyle/>
                    <a:p>
                      <a:pPr marL="0" marR="0">
                        <a:spcBef>
                          <a:spcPts val="0"/>
                        </a:spcBef>
                        <a:spcAft>
                          <a:spcPts val="0"/>
                        </a:spcAft>
                      </a:pPr>
                      <a:r>
                        <a:rPr lang="en-US" sz="2000" b="1">
                          <a:latin typeface="+mn-lt"/>
                          <a:ea typeface="Cambria"/>
                          <a:cs typeface="Times New Roman"/>
                        </a:rPr>
                        <a:t>Identify </a:t>
                      </a:r>
                      <a:r>
                        <a:rPr lang="en-US" sz="2000">
                          <a:latin typeface="+mn-lt"/>
                          <a:ea typeface="Cambria"/>
                          <a:cs typeface="Times New Roman"/>
                        </a:rPr>
                        <a:t>places in a city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bl>
          </a:graphicData>
        </a:graphic>
      </p:graphicFrame>
      <p:sp>
        <p:nvSpPr>
          <p:cNvPr id="4" name="Slide Number Placeholder 3"/>
          <p:cNvSpPr>
            <a:spLocks noGrp="1"/>
          </p:cNvSpPr>
          <p:nvPr>
            <p:ph type="sldNum" sz="quarter" idx="12"/>
          </p:nvPr>
        </p:nvSpPr>
        <p:spPr/>
        <p:txBody>
          <a:bodyPr>
            <a:normAutofit/>
          </a:bodyPr>
          <a:lstStyle/>
          <a:p>
            <a:fld id="{74C2F60E-34D8-DD42-93FD-7BD7AE432328}" type="slidenum">
              <a:rPr lang="en-US"/>
              <a:pPr/>
              <a:t>8</a:t>
            </a:fld>
            <a:endParaRPr lang="en-US"/>
          </a:p>
        </p:txBody>
      </p:sp>
    </p:spTree>
    <p:extLst>
      <p:ext uri="{BB962C8B-B14F-4D97-AF65-F5344CB8AC3E}">
        <p14:creationId xmlns:p14="http://schemas.microsoft.com/office/powerpoint/2010/main" val="2946427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78178" name="Title 3"/>
          <p:cNvSpPr>
            <a:spLocks noGrp="1"/>
          </p:cNvSpPr>
          <p:nvPr>
            <p:ph type="title"/>
          </p:nvPr>
        </p:nvSpPr>
        <p:spPr>
          <a:xfrm>
            <a:off x="304800" y="381000"/>
            <a:ext cx="8229600" cy="1069975"/>
          </a:xfrm>
          <a:solidFill>
            <a:schemeClr val="tx1"/>
          </a:solidFill>
        </p:spPr>
        <p:txBody>
          <a:bodyPr/>
          <a:lstStyle/>
          <a:p>
            <a:pPr eaLnBrk="1" hangingPunct="1"/>
            <a:r>
              <a:rPr lang="en-US">
                <a:solidFill>
                  <a:schemeClr val="bg1"/>
                </a:solidFill>
                <a:ea typeface="ＭＳ Ｐゴシック" pitchFamily="-112" charset="-128"/>
                <a:cs typeface="ＭＳ Ｐゴシック" pitchFamily="-112" charset="-128"/>
              </a:rPr>
              <a:t>Student Can-do’s</a:t>
            </a:r>
          </a:p>
        </p:txBody>
      </p:sp>
      <p:pic>
        <p:nvPicPr>
          <p:cNvPr id="27" name="Picture 26" descr="Unknown.jpeg"/>
          <p:cNvPicPr>
            <a:picLocks noChangeAspect="1"/>
          </p:cNvPicPr>
          <p:nvPr/>
        </p:nvPicPr>
        <p:blipFill>
          <a:blip r:embed="rId2">
            <a:alphaModFix amt="40000"/>
          </a:blip>
          <a:stretch>
            <a:fillRect/>
          </a:stretch>
        </p:blipFill>
        <p:spPr>
          <a:xfrm>
            <a:off x="671611" y="2080242"/>
            <a:ext cx="1988927" cy="1819656"/>
          </a:xfrm>
          <a:prstGeom prst="rect">
            <a:avLst/>
          </a:prstGeom>
        </p:spPr>
      </p:pic>
      <p:pic>
        <p:nvPicPr>
          <p:cNvPr id="30" name="Picture 29" descr="Unknown.jpeg"/>
          <p:cNvPicPr>
            <a:picLocks noChangeAspect="1"/>
          </p:cNvPicPr>
          <p:nvPr/>
        </p:nvPicPr>
        <p:blipFill>
          <a:blip r:embed="rId2">
            <a:alphaModFix amt="40000"/>
          </a:blip>
          <a:stretch>
            <a:fillRect/>
          </a:stretch>
        </p:blipFill>
        <p:spPr>
          <a:xfrm>
            <a:off x="3535877" y="2153121"/>
            <a:ext cx="1988927" cy="1819656"/>
          </a:xfrm>
          <a:prstGeom prst="rect">
            <a:avLst/>
          </a:prstGeom>
        </p:spPr>
      </p:pic>
      <p:pic>
        <p:nvPicPr>
          <p:cNvPr id="31" name="Picture 30" descr="Unknown.jpeg"/>
          <p:cNvPicPr>
            <a:picLocks noChangeAspect="1"/>
          </p:cNvPicPr>
          <p:nvPr/>
        </p:nvPicPr>
        <p:blipFill>
          <a:blip r:embed="rId2">
            <a:alphaModFix amt="40000"/>
          </a:blip>
          <a:stretch>
            <a:fillRect/>
          </a:stretch>
        </p:blipFill>
        <p:spPr>
          <a:xfrm>
            <a:off x="6398467" y="2080242"/>
            <a:ext cx="1988927" cy="1819656"/>
          </a:xfrm>
          <a:prstGeom prst="rect">
            <a:avLst/>
          </a:prstGeom>
        </p:spPr>
      </p:pic>
      <p:pic>
        <p:nvPicPr>
          <p:cNvPr id="32" name="Picture 31" descr="Unknown.jpeg"/>
          <p:cNvPicPr>
            <a:picLocks noChangeAspect="1"/>
          </p:cNvPicPr>
          <p:nvPr/>
        </p:nvPicPr>
        <p:blipFill>
          <a:blip r:embed="rId2">
            <a:alphaModFix amt="40000"/>
          </a:blip>
          <a:stretch>
            <a:fillRect/>
          </a:stretch>
        </p:blipFill>
        <p:spPr>
          <a:xfrm>
            <a:off x="662735" y="4356266"/>
            <a:ext cx="1988927" cy="1819656"/>
          </a:xfrm>
          <a:prstGeom prst="rect">
            <a:avLst/>
          </a:prstGeom>
        </p:spPr>
      </p:pic>
      <p:pic>
        <p:nvPicPr>
          <p:cNvPr id="33" name="Picture 32" descr="Unknown.jpeg"/>
          <p:cNvPicPr>
            <a:picLocks noChangeAspect="1"/>
          </p:cNvPicPr>
          <p:nvPr/>
        </p:nvPicPr>
        <p:blipFill>
          <a:blip r:embed="rId2">
            <a:alphaModFix amt="40000"/>
          </a:blip>
          <a:stretch>
            <a:fillRect/>
          </a:stretch>
        </p:blipFill>
        <p:spPr>
          <a:xfrm>
            <a:off x="3532526" y="4389250"/>
            <a:ext cx="1988927" cy="1819656"/>
          </a:xfrm>
          <a:prstGeom prst="rect">
            <a:avLst/>
          </a:prstGeom>
        </p:spPr>
      </p:pic>
      <p:pic>
        <p:nvPicPr>
          <p:cNvPr id="34" name="Picture 33" descr="Unknown.jpeg"/>
          <p:cNvPicPr>
            <a:picLocks noChangeAspect="1"/>
          </p:cNvPicPr>
          <p:nvPr/>
        </p:nvPicPr>
        <p:blipFill>
          <a:blip r:embed="rId2">
            <a:alphaModFix amt="40000"/>
          </a:blip>
          <a:stretch>
            <a:fillRect/>
          </a:stretch>
        </p:blipFill>
        <p:spPr>
          <a:xfrm>
            <a:off x="6398467" y="4372758"/>
            <a:ext cx="1988927" cy="1819656"/>
          </a:xfrm>
          <a:prstGeom prst="rect">
            <a:avLst/>
          </a:prstGeom>
        </p:spPr>
      </p:pic>
      <p:sp>
        <p:nvSpPr>
          <p:cNvPr id="35" name="TextBox 34"/>
          <p:cNvSpPr txBox="1"/>
          <p:nvPr/>
        </p:nvSpPr>
        <p:spPr>
          <a:xfrm>
            <a:off x="671611" y="2650413"/>
            <a:ext cx="1985576" cy="646331"/>
          </a:xfrm>
          <a:prstGeom prst="rect">
            <a:avLst/>
          </a:prstGeom>
          <a:noFill/>
        </p:spPr>
        <p:txBody>
          <a:bodyPr wrap="square" rtlCol="0">
            <a:spAutoFit/>
          </a:bodyPr>
          <a:lstStyle/>
          <a:p>
            <a:pPr algn="ctr"/>
            <a:r>
              <a:rPr lang="en-US" b="1">
                <a:solidFill>
                  <a:schemeClr val="bg1"/>
                </a:solidFill>
                <a:ea typeface="Cambria"/>
                <a:cs typeface="Times New Roman"/>
              </a:rPr>
              <a:t>Identify places </a:t>
            </a:r>
          </a:p>
          <a:p>
            <a:pPr algn="ctr"/>
            <a:r>
              <a:rPr lang="en-US" b="1" dirty="0">
                <a:solidFill>
                  <a:schemeClr val="bg1"/>
                </a:solidFill>
                <a:ea typeface="Cambria"/>
                <a:cs typeface="Times New Roman"/>
              </a:rPr>
              <a:t>in a city</a:t>
            </a:r>
          </a:p>
        </p:txBody>
      </p:sp>
      <p:sp>
        <p:nvSpPr>
          <p:cNvPr id="36" name="TextBox 35"/>
          <p:cNvSpPr txBox="1"/>
          <p:nvPr/>
        </p:nvSpPr>
        <p:spPr>
          <a:xfrm>
            <a:off x="3694504" y="2462785"/>
            <a:ext cx="1671673" cy="1200329"/>
          </a:xfrm>
          <a:prstGeom prst="rect">
            <a:avLst/>
          </a:prstGeom>
          <a:noFill/>
        </p:spPr>
        <p:txBody>
          <a:bodyPr wrap="square" rtlCol="0">
            <a:spAutoFit/>
          </a:bodyPr>
          <a:lstStyle/>
          <a:p>
            <a:pPr algn="ctr"/>
            <a:r>
              <a:rPr lang="en-US" b="1">
                <a:solidFill>
                  <a:schemeClr val="bg1"/>
                </a:solidFill>
                <a:ea typeface="Cambria"/>
                <a:cs typeface="Times New Roman"/>
              </a:rPr>
              <a:t>Ask for and follow directions within a city</a:t>
            </a:r>
            <a:endParaRPr lang="en-US" b="1">
              <a:solidFill>
                <a:schemeClr val="bg1"/>
              </a:solidFill>
            </a:endParaRPr>
          </a:p>
        </p:txBody>
      </p:sp>
      <p:sp>
        <p:nvSpPr>
          <p:cNvPr id="37" name="TextBox 36"/>
          <p:cNvSpPr txBox="1"/>
          <p:nvPr/>
        </p:nvSpPr>
        <p:spPr>
          <a:xfrm>
            <a:off x="6557094" y="2666905"/>
            <a:ext cx="1671673" cy="646331"/>
          </a:xfrm>
          <a:prstGeom prst="rect">
            <a:avLst/>
          </a:prstGeom>
          <a:noFill/>
        </p:spPr>
        <p:txBody>
          <a:bodyPr wrap="square" rtlCol="0">
            <a:spAutoFit/>
          </a:bodyPr>
          <a:lstStyle/>
          <a:p>
            <a:pPr algn="ctr"/>
            <a:r>
              <a:rPr lang="en-US" b="1">
                <a:solidFill>
                  <a:schemeClr val="bg1"/>
                </a:solidFill>
                <a:ea typeface="Cambria"/>
                <a:cs typeface="Times New Roman"/>
              </a:rPr>
              <a:t>Describe places in a city</a:t>
            </a:r>
          </a:p>
        </p:txBody>
      </p:sp>
      <p:sp>
        <p:nvSpPr>
          <p:cNvPr id="38" name="Rectangle 37"/>
          <p:cNvSpPr/>
          <p:nvPr/>
        </p:nvSpPr>
        <p:spPr>
          <a:xfrm>
            <a:off x="819725" y="4527430"/>
            <a:ext cx="1674946" cy="1477328"/>
          </a:xfrm>
          <a:prstGeom prst="rect">
            <a:avLst/>
          </a:prstGeom>
        </p:spPr>
        <p:txBody>
          <a:bodyPr wrap="square">
            <a:spAutoFit/>
          </a:bodyPr>
          <a:lstStyle/>
          <a:p>
            <a:pPr algn="ctr"/>
            <a:r>
              <a:rPr lang="en-US" b="1">
                <a:solidFill>
                  <a:schemeClr val="bg1"/>
                </a:solidFill>
                <a:ea typeface="Cambria"/>
                <a:cs typeface="Times New Roman"/>
              </a:rPr>
              <a:t>Express preferences with reasons about what cities to visit</a:t>
            </a:r>
          </a:p>
        </p:txBody>
      </p:sp>
      <p:sp>
        <p:nvSpPr>
          <p:cNvPr id="39" name="Rectangle 38"/>
          <p:cNvSpPr/>
          <p:nvPr/>
        </p:nvSpPr>
        <p:spPr>
          <a:xfrm>
            <a:off x="3689516" y="4430142"/>
            <a:ext cx="1674946" cy="1477328"/>
          </a:xfrm>
          <a:prstGeom prst="rect">
            <a:avLst/>
          </a:prstGeom>
        </p:spPr>
        <p:txBody>
          <a:bodyPr wrap="square">
            <a:spAutoFit/>
          </a:bodyPr>
          <a:lstStyle/>
          <a:p>
            <a:pPr algn="ctr"/>
            <a:r>
              <a:rPr lang="en-US" b="1">
                <a:solidFill>
                  <a:schemeClr val="bg1"/>
                </a:solidFill>
                <a:ea typeface="Cambria"/>
                <a:cs typeface="Times New Roman"/>
              </a:rPr>
              <a:t>Make comparisons between cities in the US and cities in France</a:t>
            </a:r>
          </a:p>
        </p:txBody>
      </p:sp>
      <p:sp>
        <p:nvSpPr>
          <p:cNvPr id="40" name="Rectangle 39"/>
          <p:cNvSpPr/>
          <p:nvPr/>
        </p:nvSpPr>
        <p:spPr>
          <a:xfrm>
            <a:off x="6555457" y="4959421"/>
            <a:ext cx="1674946" cy="646331"/>
          </a:xfrm>
          <a:prstGeom prst="rect">
            <a:avLst/>
          </a:prstGeom>
        </p:spPr>
        <p:txBody>
          <a:bodyPr wrap="square">
            <a:spAutoFit/>
          </a:bodyPr>
          <a:lstStyle/>
          <a:p>
            <a:pPr algn="ctr"/>
            <a:r>
              <a:rPr lang="en-US" b="1">
                <a:solidFill>
                  <a:schemeClr val="bg1"/>
                </a:solidFill>
                <a:ea typeface="Cambria"/>
                <a:cs typeface="Times New Roman"/>
              </a:rPr>
              <a:t>Identify places in a city</a:t>
            </a:r>
          </a:p>
        </p:txBody>
      </p:sp>
      <p:sp>
        <p:nvSpPr>
          <p:cNvPr id="41" name="Slide Number Placeholder 40"/>
          <p:cNvSpPr>
            <a:spLocks noGrp="1"/>
          </p:cNvSpPr>
          <p:nvPr>
            <p:ph type="sldNum" sz="quarter" idx="12"/>
          </p:nvPr>
        </p:nvSpPr>
        <p:spPr/>
        <p:txBody>
          <a:bodyPr>
            <a:normAutofit/>
          </a:bodyPr>
          <a:lstStyle/>
          <a:p>
            <a:fld id="{74C2F60E-34D8-DD42-93FD-7BD7AE432328}" type="slidenum">
              <a:rPr lang="en-US"/>
              <a:pPr/>
              <a:t>9</a:t>
            </a:fld>
            <a:endParaRPr lang="en-US"/>
          </a:p>
        </p:txBody>
      </p:sp>
    </p:spTree>
    <p:extLst>
      <p:ext uri="{BB962C8B-B14F-4D97-AF65-F5344CB8AC3E}">
        <p14:creationId xmlns:p14="http://schemas.microsoft.com/office/powerpoint/2010/main" val="2110691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3845</TotalTime>
  <Words>4493</Words>
  <Application>Microsoft Macintosh PowerPoint</Application>
  <PresentationFormat>On-screen Show (4:3)</PresentationFormat>
  <Paragraphs>579</Paragraphs>
  <Slides>77</Slides>
  <Notes>22</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77</vt:i4>
      </vt:variant>
    </vt:vector>
  </HeadingPairs>
  <TitlesOfParts>
    <vt:vector size="87" baseType="lpstr">
      <vt:lpstr>Calibri</vt:lpstr>
      <vt:lpstr>Cambria</vt:lpstr>
      <vt:lpstr>Corbel</vt:lpstr>
      <vt:lpstr>Courier New</vt:lpstr>
      <vt:lpstr>GosmickSansBold</vt:lpstr>
      <vt:lpstr>ＭＳ Ｐゴシック</vt:lpstr>
      <vt:lpstr>Symbol</vt:lpstr>
      <vt:lpstr>Times New Roman</vt:lpstr>
      <vt:lpstr>Arial</vt:lpstr>
      <vt:lpstr>Depth</vt:lpstr>
      <vt:lpstr>PowerPoint Presentation</vt:lpstr>
      <vt:lpstr>Primacy-Recency We learn best what we learn first and last.</vt:lpstr>
      <vt:lpstr>I DO….WE DO....YOU DO</vt:lpstr>
      <vt:lpstr>PowerPoint Presentation</vt:lpstr>
      <vt:lpstr>Backward Design</vt:lpstr>
      <vt:lpstr>Setting Lesson Goals</vt:lpstr>
      <vt:lpstr>Setting Lesson Goals</vt:lpstr>
      <vt:lpstr>Student Can-do’s</vt:lpstr>
      <vt:lpstr>Student Can-do’s</vt:lpstr>
      <vt:lpstr>Key Lesson Planning Question</vt:lpstr>
      <vt:lpstr>Lesson Learning Target</vt:lpstr>
      <vt:lpstr>Learning Target – Name places that are found in and near cities</vt:lpstr>
      <vt:lpstr>Getting the most out of a text</vt:lpstr>
      <vt:lpstr>Une journée à Angers</vt:lpstr>
      <vt:lpstr>PowerPoint Presentation</vt:lpstr>
      <vt:lpstr>Y a-t-il….? Oui, il y a une cathédrale. Non, il n’y a pas de stade.</vt:lpstr>
      <vt:lpstr>Y a-t-il….? Oui, il y a un/une ______. Non, il n’y a pas de _______.</vt:lpstr>
      <vt:lpstr>Y a-t-il….? Oui, il y a un/une ______. Non, il n’y a pas de _______.</vt:lpstr>
      <vt:lpstr>Y a-t-il….?  un?   une?   de? </vt:lpstr>
      <vt:lpstr>Y a-t-il….?  un?   une?   de? </vt:lpstr>
      <vt:lpstr>Tu aimes Angers?</vt:lpstr>
      <vt:lpstr>PowerPoint Presentation</vt:lpstr>
      <vt:lpstr>Comment est Angers?</vt:lpstr>
      <vt:lpstr>Comment est Angers?</vt:lpstr>
      <vt:lpstr>Proof for/proof against</vt:lpstr>
      <vt:lpstr>PowerPoint Presentation</vt:lpstr>
      <vt:lpstr>PowerPoint Presentation</vt:lpstr>
      <vt:lpstr>Think – Write  - Pair - Share</vt:lpstr>
      <vt:lpstr>Numbered Heads Together</vt:lpstr>
      <vt:lpstr>ACTFL Integrated Performance Assessment</vt:lpstr>
      <vt:lpstr>City Life Do the tasks match the targeted performance level?  Do they allow students to address the essential question in some way?</vt:lpstr>
      <vt:lpstr>Assessment by Mode</vt:lpstr>
      <vt:lpstr>Assessment by Mode</vt:lpstr>
      <vt:lpstr>Assessment by Mode</vt:lpstr>
      <vt:lpstr>Assessment by Mode</vt:lpstr>
      <vt:lpstr>Assessment by Mode</vt:lpstr>
      <vt:lpstr>Assessment by Mode</vt:lpstr>
      <vt:lpstr>ACTFL IPA INTERPRETIVE TASK COMPREHENSION GUIDE</vt:lpstr>
      <vt:lpstr>Qui est-ce? — Use the information provided by the Carte d’indentité to write a short paragraph in English on Claude Monet. </vt:lpstr>
      <vt:lpstr>Un gars actif et curieux de nature</vt:lpstr>
      <vt:lpstr>Guillaume - Un gars actif et curieux de nature </vt:lpstr>
      <vt:lpstr>Guillaume - Un gars actif et curieux de nature</vt:lpstr>
      <vt:lpstr>Guillaume - Un gars actif et curieux de nature</vt:lpstr>
      <vt:lpstr>Literal Comprehension Key Word, Main Idea, Supporting Details </vt:lpstr>
      <vt:lpstr>Lugares Turísticos de México</vt:lpstr>
      <vt:lpstr>Lugares Turísticos de México</vt:lpstr>
      <vt:lpstr>Interpersonal Speaking</vt:lpstr>
      <vt:lpstr>Interpersonal Speaking</vt:lpstr>
      <vt:lpstr>Performance Rubric – Interpersonal Task</vt:lpstr>
      <vt:lpstr>Cultural Portfolio Piece</vt:lpstr>
      <vt:lpstr>Proving Student Growth</vt:lpstr>
      <vt:lpstr>Quantity and Organization  of Language Expands</vt:lpstr>
      <vt:lpstr>Performance Toward Proficiency Presentational Novice  Range</vt:lpstr>
      <vt:lpstr>Performance Toward Proficiency Presentational Intermediate Range</vt:lpstr>
      <vt:lpstr>PowerPoint Presentation</vt:lpstr>
      <vt:lpstr>Getting Started What is involved in learning a language?</vt:lpstr>
      <vt:lpstr>PowerPoint Presentation</vt:lpstr>
      <vt:lpstr>Global Citizenship Portfolio Project</vt:lpstr>
      <vt:lpstr>Belonging: Family and Friendship How am I connected to others? </vt:lpstr>
      <vt:lpstr>PowerPoint Presentation</vt:lpstr>
      <vt:lpstr>describe family, friends and pets commenting on physical and personality traits </vt:lpstr>
      <vt:lpstr>PowerPoint Presentation</vt:lpstr>
      <vt:lpstr> </vt:lpstr>
      <vt:lpstr>describe family, friends and pets commenting on physical and personality traits </vt:lpstr>
      <vt:lpstr>PowerPoint Presentation</vt:lpstr>
      <vt:lpstr>Exploring Time and Place: Let’s Explore Mexico What makes a place special? </vt:lpstr>
      <vt:lpstr>PowerPoint Presentation</vt:lpstr>
      <vt:lpstr>¿Cómo prefieres ir a México?</vt:lpstr>
      <vt:lpstr> </vt:lpstr>
      <vt:lpstr>PowerPoint Presentation</vt:lpstr>
      <vt:lpstr>Discuss your vacation plans with your partner.</vt:lpstr>
      <vt:lpstr>Do you want to  …..?</vt:lpstr>
      <vt:lpstr>Do you want to  …..?</vt:lpstr>
      <vt:lpstr>Do you want to  …..?</vt:lpstr>
      <vt:lpstr>PowerPoint Presentation</vt:lpstr>
      <vt:lpstr>Do you want to…….?  I want/don’t want… </vt:lpstr>
      <vt:lpstr>Discuss your vacation plans with your partner.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51</cp:revision>
  <dcterms:created xsi:type="dcterms:W3CDTF">2016-06-04T02:10:47Z</dcterms:created>
  <dcterms:modified xsi:type="dcterms:W3CDTF">2016-06-07T18:11:28Z</dcterms:modified>
</cp:coreProperties>
</file>